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2" r:id="rId1"/>
    <p:sldMasterId id="2147484141" r:id="rId2"/>
  </p:sldMasterIdLst>
  <p:notesMasterIdLst>
    <p:notesMasterId r:id="rId24"/>
  </p:notesMasterIdLst>
  <p:handoutMasterIdLst>
    <p:handoutMasterId r:id="rId25"/>
  </p:handoutMasterIdLst>
  <p:sldIdLst>
    <p:sldId id="744" r:id="rId3"/>
    <p:sldId id="746" r:id="rId4"/>
    <p:sldId id="748" r:id="rId5"/>
    <p:sldId id="750" r:id="rId6"/>
    <p:sldId id="717" r:id="rId7"/>
    <p:sldId id="718" r:id="rId8"/>
    <p:sldId id="721" r:id="rId9"/>
    <p:sldId id="796" r:id="rId10"/>
    <p:sldId id="760" r:id="rId11"/>
    <p:sldId id="793" r:id="rId12"/>
    <p:sldId id="788" r:id="rId13"/>
    <p:sldId id="789" r:id="rId14"/>
    <p:sldId id="797" r:id="rId15"/>
    <p:sldId id="790" r:id="rId16"/>
    <p:sldId id="782" r:id="rId17"/>
    <p:sldId id="794" r:id="rId18"/>
    <p:sldId id="761" r:id="rId19"/>
    <p:sldId id="787" r:id="rId20"/>
    <p:sldId id="745" r:id="rId21"/>
    <p:sldId id="791" r:id="rId22"/>
    <p:sldId id="798" r:id="rId23"/>
  </p:sldIdLst>
  <p:sldSz cx="9144000" cy="6858000" type="screen4x3"/>
  <p:notesSz cx="7010400" cy="9296400"/>
  <p:embeddedFontLst>
    <p:embeddedFont>
      <p:font typeface="Constantia" pitchFamily="18" charset="0"/>
      <p:regular r:id="rId26"/>
      <p:bold r:id="rId27"/>
      <p:italic r:id="rId28"/>
      <p:boldItalic r:id="rId29"/>
    </p:embeddedFont>
    <p:embeddedFont>
      <p:font typeface="Wingdings 2" pitchFamily="18" charset="2"/>
      <p:regular r:id="rId30"/>
    </p:embeddedFont>
  </p:embeddedFontLst>
  <p:defaultTextStyle>
    <a:defPPr>
      <a:defRPr lang="en-US"/>
    </a:defPPr>
    <a:lvl1pPr algn="ctr" rtl="0" fontAlgn="base">
      <a:spcBef>
        <a:spcPct val="0"/>
      </a:spcBef>
      <a:spcAft>
        <a:spcPct val="0"/>
      </a:spcAft>
      <a:defRPr sz="2400" kern="1200">
        <a:solidFill>
          <a:schemeClr val="tx1"/>
        </a:solidFill>
        <a:latin typeface="Arial" pitchFamily="34" charset="0"/>
        <a:ea typeface="+mn-ea"/>
        <a:cs typeface="+mn-cs"/>
      </a:defRPr>
    </a:lvl1pPr>
    <a:lvl2pPr marL="457200" algn="ctr" rtl="0" fontAlgn="base">
      <a:spcBef>
        <a:spcPct val="0"/>
      </a:spcBef>
      <a:spcAft>
        <a:spcPct val="0"/>
      </a:spcAft>
      <a:defRPr sz="2400" kern="1200">
        <a:solidFill>
          <a:schemeClr val="tx1"/>
        </a:solidFill>
        <a:latin typeface="Arial" pitchFamily="34" charset="0"/>
        <a:ea typeface="+mn-ea"/>
        <a:cs typeface="+mn-cs"/>
      </a:defRPr>
    </a:lvl2pPr>
    <a:lvl3pPr marL="914400" algn="ctr" rtl="0" fontAlgn="base">
      <a:spcBef>
        <a:spcPct val="0"/>
      </a:spcBef>
      <a:spcAft>
        <a:spcPct val="0"/>
      </a:spcAft>
      <a:defRPr sz="2400" kern="1200">
        <a:solidFill>
          <a:schemeClr val="tx1"/>
        </a:solidFill>
        <a:latin typeface="Arial" pitchFamily="34" charset="0"/>
        <a:ea typeface="+mn-ea"/>
        <a:cs typeface="+mn-cs"/>
      </a:defRPr>
    </a:lvl3pPr>
    <a:lvl4pPr marL="1371600" algn="ctr" rtl="0" fontAlgn="base">
      <a:spcBef>
        <a:spcPct val="0"/>
      </a:spcBef>
      <a:spcAft>
        <a:spcPct val="0"/>
      </a:spcAft>
      <a:defRPr sz="2400" kern="1200">
        <a:solidFill>
          <a:schemeClr val="tx1"/>
        </a:solidFill>
        <a:latin typeface="Arial" pitchFamily="34" charset="0"/>
        <a:ea typeface="+mn-ea"/>
        <a:cs typeface="+mn-cs"/>
      </a:defRPr>
    </a:lvl4pPr>
    <a:lvl5pPr marL="1828800" algn="ctr"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A41"/>
    <a:srgbClr val="715E37"/>
    <a:srgbClr val="336600"/>
    <a:srgbClr val="BCD1B1"/>
    <a:srgbClr val="003300"/>
    <a:srgbClr val="0C0600"/>
    <a:srgbClr val="56765A"/>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5352" autoAdjust="0"/>
  </p:normalViewPr>
  <p:slideViewPr>
    <p:cSldViewPr snapToGrid="0">
      <p:cViewPr>
        <p:scale>
          <a:sx n="68" d="100"/>
          <a:sy n="68" d="100"/>
        </p:scale>
        <p:origin x="-1104" y="-240"/>
      </p:cViewPr>
      <p:guideLst>
        <p:guide orient="horz" pos="3373"/>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1830" y="-96"/>
      </p:cViewPr>
      <p:guideLst>
        <p:guide orient="horz" pos="2928"/>
        <p:guide pos="2208"/>
      </p:guideLst>
    </p:cSldViewPr>
  </p:notesViewPr>
  <p:gridSpacing cx="46816963" cy="46816963"/>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hdr" sz="quarter"/>
          </p:nvPr>
        </p:nvSpPr>
        <p:spPr bwMode="auto">
          <a:xfrm>
            <a:off x="1" y="0"/>
            <a:ext cx="3038475" cy="465626"/>
          </a:xfrm>
          <a:prstGeom prst="rect">
            <a:avLst/>
          </a:prstGeom>
          <a:noFill/>
          <a:ln w="9525">
            <a:noFill/>
            <a:miter lim="800000"/>
            <a:headEnd/>
            <a:tailEnd/>
          </a:ln>
          <a:effectLst/>
        </p:spPr>
        <p:txBody>
          <a:bodyPr vert="horz" wrap="square" lIns="93644" tIns="46822" rIns="93644" bIns="46822" numCol="1" anchor="t" anchorCtr="0" compatLnSpc="1">
            <a:prstTxWarp prst="textNoShape">
              <a:avLst/>
            </a:prstTxWarp>
          </a:bodyPr>
          <a:lstStyle>
            <a:lvl1pPr algn="l" defTabSz="936625" eaLnBrk="1" hangingPunct="1">
              <a:defRPr sz="1200">
                <a:latin typeface="Times New Roman" pitchFamily="18" charset="0"/>
              </a:defRPr>
            </a:lvl1pPr>
          </a:lstStyle>
          <a:p>
            <a:pPr>
              <a:defRPr/>
            </a:pPr>
            <a:endParaRPr lang="en-US"/>
          </a:p>
        </p:txBody>
      </p:sp>
      <p:sp>
        <p:nvSpPr>
          <p:cNvPr id="351235" name="Rectangle 3"/>
          <p:cNvSpPr>
            <a:spLocks noGrp="1" noChangeArrowheads="1"/>
          </p:cNvSpPr>
          <p:nvPr>
            <p:ph type="dt" sz="quarter" idx="1"/>
          </p:nvPr>
        </p:nvSpPr>
        <p:spPr bwMode="auto">
          <a:xfrm>
            <a:off x="3970339" y="0"/>
            <a:ext cx="3038475" cy="465626"/>
          </a:xfrm>
          <a:prstGeom prst="rect">
            <a:avLst/>
          </a:prstGeom>
          <a:noFill/>
          <a:ln w="9525">
            <a:noFill/>
            <a:miter lim="800000"/>
            <a:headEnd/>
            <a:tailEnd/>
          </a:ln>
          <a:effectLst/>
        </p:spPr>
        <p:txBody>
          <a:bodyPr vert="horz" wrap="square" lIns="93644" tIns="46822" rIns="93644" bIns="46822" numCol="1" anchor="t" anchorCtr="0" compatLnSpc="1">
            <a:prstTxWarp prst="textNoShape">
              <a:avLst/>
            </a:prstTxWarp>
          </a:bodyPr>
          <a:lstStyle>
            <a:lvl1pPr algn="r" defTabSz="936625" eaLnBrk="1" hangingPunct="1">
              <a:defRPr sz="1200">
                <a:latin typeface="Times New Roman" pitchFamily="18" charset="0"/>
              </a:defRPr>
            </a:lvl1pPr>
          </a:lstStyle>
          <a:p>
            <a:pPr>
              <a:defRPr/>
            </a:pPr>
            <a:fld id="{2A30A82E-BDFE-495C-8B20-FAF414390495}" type="datetime1">
              <a:rPr lang="en-US"/>
              <a:pPr>
                <a:defRPr/>
              </a:pPr>
              <a:t>4/8/2013</a:t>
            </a:fld>
            <a:endParaRPr lang="en-US" dirty="0"/>
          </a:p>
        </p:txBody>
      </p:sp>
      <p:sp>
        <p:nvSpPr>
          <p:cNvPr id="351236" name="Rectangle 4"/>
          <p:cNvSpPr>
            <a:spLocks noGrp="1" noChangeArrowheads="1"/>
          </p:cNvSpPr>
          <p:nvPr>
            <p:ph type="ftr" sz="quarter" idx="2"/>
          </p:nvPr>
        </p:nvSpPr>
        <p:spPr bwMode="auto">
          <a:xfrm>
            <a:off x="1" y="8829163"/>
            <a:ext cx="3038475" cy="465626"/>
          </a:xfrm>
          <a:prstGeom prst="rect">
            <a:avLst/>
          </a:prstGeom>
          <a:noFill/>
          <a:ln w="9525">
            <a:noFill/>
            <a:miter lim="800000"/>
            <a:headEnd/>
            <a:tailEnd/>
          </a:ln>
          <a:effectLst/>
        </p:spPr>
        <p:txBody>
          <a:bodyPr vert="horz" wrap="square" lIns="93644" tIns="46822" rIns="93644" bIns="46822" numCol="1" anchor="b" anchorCtr="0" compatLnSpc="1">
            <a:prstTxWarp prst="textNoShape">
              <a:avLst/>
            </a:prstTxWarp>
          </a:bodyPr>
          <a:lstStyle>
            <a:lvl1pPr algn="l" defTabSz="936625" eaLnBrk="1" hangingPunct="1">
              <a:defRPr sz="1200">
                <a:latin typeface="Times New Roman" pitchFamily="18" charset="0"/>
              </a:defRPr>
            </a:lvl1pPr>
          </a:lstStyle>
          <a:p>
            <a:pPr>
              <a:defRPr/>
            </a:pPr>
            <a:endParaRPr lang="en-US"/>
          </a:p>
        </p:txBody>
      </p:sp>
      <p:sp>
        <p:nvSpPr>
          <p:cNvPr id="351237" name="Rectangle 5"/>
          <p:cNvSpPr>
            <a:spLocks noGrp="1" noChangeArrowheads="1"/>
          </p:cNvSpPr>
          <p:nvPr>
            <p:ph type="sldNum" sz="quarter" idx="3"/>
          </p:nvPr>
        </p:nvSpPr>
        <p:spPr bwMode="auto">
          <a:xfrm>
            <a:off x="3970339" y="8829163"/>
            <a:ext cx="3038475" cy="465626"/>
          </a:xfrm>
          <a:prstGeom prst="rect">
            <a:avLst/>
          </a:prstGeom>
          <a:noFill/>
          <a:ln w="9525">
            <a:noFill/>
            <a:miter lim="800000"/>
            <a:headEnd/>
            <a:tailEnd/>
          </a:ln>
          <a:effectLst/>
        </p:spPr>
        <p:txBody>
          <a:bodyPr vert="horz" wrap="square" lIns="93644" tIns="46822" rIns="93644" bIns="46822" numCol="1" anchor="b" anchorCtr="0" compatLnSpc="1">
            <a:prstTxWarp prst="textNoShape">
              <a:avLst/>
            </a:prstTxWarp>
          </a:bodyPr>
          <a:lstStyle>
            <a:lvl1pPr algn="r" defTabSz="936625" eaLnBrk="1" hangingPunct="1">
              <a:defRPr sz="1200">
                <a:latin typeface="Times New Roman" pitchFamily="18" charset="0"/>
              </a:defRPr>
            </a:lvl1pPr>
          </a:lstStyle>
          <a:p>
            <a:pPr>
              <a:defRPr/>
            </a:pPr>
            <a:fld id="{7D1D2402-8B5D-4A32-837E-BD33C832F37C}"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36888" cy="465626"/>
          </a:xfrm>
          <a:prstGeom prst="rect">
            <a:avLst/>
          </a:prstGeom>
          <a:noFill/>
          <a:ln w="9525">
            <a:noFill/>
            <a:miter lim="800000"/>
            <a:headEnd/>
            <a:tailEnd/>
          </a:ln>
          <a:effectLst/>
        </p:spPr>
        <p:txBody>
          <a:bodyPr vert="horz" wrap="square" lIns="93484" tIns="46741" rIns="93484" bIns="46741" numCol="1" anchor="t" anchorCtr="0" compatLnSpc="1">
            <a:prstTxWarp prst="textNoShape">
              <a:avLst/>
            </a:prstTxWarp>
          </a:bodyPr>
          <a:lstStyle>
            <a:lvl1pPr algn="l" defTabSz="935038" eaLnBrk="1" hangingPunct="1">
              <a:defRPr sz="1200">
                <a:latin typeface="Times New Roman" pitchFamily="18" charset="0"/>
              </a:defRPr>
            </a:lvl1pPr>
          </a:lstStyle>
          <a:p>
            <a:pPr>
              <a:defRPr/>
            </a:pPr>
            <a:endParaRPr lang="en-US"/>
          </a:p>
        </p:txBody>
      </p:sp>
      <p:sp>
        <p:nvSpPr>
          <p:cNvPr id="86019" name="Rectangle 3"/>
          <p:cNvSpPr>
            <a:spLocks noGrp="1" noChangeArrowheads="1"/>
          </p:cNvSpPr>
          <p:nvPr>
            <p:ph type="dt" idx="1"/>
          </p:nvPr>
        </p:nvSpPr>
        <p:spPr bwMode="auto">
          <a:xfrm>
            <a:off x="3971925" y="0"/>
            <a:ext cx="3036888" cy="465626"/>
          </a:xfrm>
          <a:prstGeom prst="rect">
            <a:avLst/>
          </a:prstGeom>
          <a:noFill/>
          <a:ln w="9525">
            <a:noFill/>
            <a:miter lim="800000"/>
            <a:headEnd/>
            <a:tailEnd/>
          </a:ln>
          <a:effectLst/>
        </p:spPr>
        <p:txBody>
          <a:bodyPr vert="horz" wrap="square" lIns="93484" tIns="46741" rIns="93484" bIns="46741" numCol="1" anchor="t" anchorCtr="0" compatLnSpc="1">
            <a:prstTxWarp prst="textNoShape">
              <a:avLst/>
            </a:prstTxWarp>
          </a:bodyPr>
          <a:lstStyle>
            <a:lvl1pPr algn="r" defTabSz="935038" eaLnBrk="1" hangingPunct="1">
              <a:defRPr sz="1200">
                <a:latin typeface="Times New Roman" pitchFamily="18" charset="0"/>
              </a:defRPr>
            </a:lvl1pPr>
          </a:lstStyle>
          <a:p>
            <a:pPr>
              <a:defRPr/>
            </a:pPr>
            <a:fld id="{34296F65-80FC-41E0-B57C-E4D50D28BC47}" type="datetime1">
              <a:rPr lang="en-US"/>
              <a:pPr>
                <a:defRPr/>
              </a:pPr>
              <a:t>4/8/2013</a:t>
            </a:fld>
            <a:endParaRPr lang="en-US" dirty="0"/>
          </a:p>
        </p:txBody>
      </p:sp>
      <p:sp>
        <p:nvSpPr>
          <p:cNvPr id="54276"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01675" y="4414582"/>
            <a:ext cx="5607050" cy="4184186"/>
          </a:xfrm>
          <a:prstGeom prst="rect">
            <a:avLst/>
          </a:prstGeom>
          <a:noFill/>
          <a:ln w="9525">
            <a:noFill/>
            <a:miter lim="800000"/>
            <a:headEnd/>
            <a:tailEnd/>
          </a:ln>
          <a:effectLst/>
        </p:spPr>
        <p:txBody>
          <a:bodyPr vert="horz" wrap="square" lIns="93484" tIns="46741" rIns="93484" bIns="4674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8829163"/>
            <a:ext cx="3036888" cy="465626"/>
          </a:xfrm>
          <a:prstGeom prst="rect">
            <a:avLst/>
          </a:prstGeom>
          <a:noFill/>
          <a:ln w="9525">
            <a:noFill/>
            <a:miter lim="800000"/>
            <a:headEnd/>
            <a:tailEnd/>
          </a:ln>
          <a:effectLst/>
        </p:spPr>
        <p:txBody>
          <a:bodyPr vert="horz" wrap="square" lIns="93484" tIns="46741" rIns="93484" bIns="46741" numCol="1" anchor="b" anchorCtr="0" compatLnSpc="1">
            <a:prstTxWarp prst="textNoShape">
              <a:avLst/>
            </a:prstTxWarp>
          </a:bodyPr>
          <a:lstStyle>
            <a:lvl1pPr algn="l" defTabSz="935038" eaLnBrk="1" hangingPunct="1">
              <a:defRPr sz="1200">
                <a:latin typeface="Times New Roman" pitchFamily="18" charset="0"/>
              </a:defRPr>
            </a:lvl1pPr>
          </a:lstStyle>
          <a:p>
            <a:pPr>
              <a:defRPr/>
            </a:pPr>
            <a:endParaRPr lang="en-US"/>
          </a:p>
        </p:txBody>
      </p:sp>
      <p:sp>
        <p:nvSpPr>
          <p:cNvPr id="86023" name="Rectangle 7"/>
          <p:cNvSpPr>
            <a:spLocks noGrp="1" noChangeArrowheads="1"/>
          </p:cNvSpPr>
          <p:nvPr>
            <p:ph type="sldNum" sz="quarter" idx="5"/>
          </p:nvPr>
        </p:nvSpPr>
        <p:spPr bwMode="auto">
          <a:xfrm>
            <a:off x="3971925" y="8829163"/>
            <a:ext cx="3036888" cy="465626"/>
          </a:xfrm>
          <a:prstGeom prst="rect">
            <a:avLst/>
          </a:prstGeom>
          <a:noFill/>
          <a:ln w="9525">
            <a:noFill/>
            <a:miter lim="800000"/>
            <a:headEnd/>
            <a:tailEnd/>
          </a:ln>
          <a:effectLst/>
        </p:spPr>
        <p:txBody>
          <a:bodyPr vert="horz" wrap="square" lIns="93484" tIns="46741" rIns="93484" bIns="46741" numCol="1" anchor="b" anchorCtr="0" compatLnSpc="1">
            <a:prstTxWarp prst="textNoShape">
              <a:avLst/>
            </a:prstTxWarp>
          </a:bodyPr>
          <a:lstStyle>
            <a:lvl1pPr algn="r" defTabSz="935038" eaLnBrk="1" hangingPunct="1">
              <a:defRPr sz="1200">
                <a:latin typeface="Times New Roman" pitchFamily="18" charset="0"/>
              </a:defRPr>
            </a:lvl1pPr>
          </a:lstStyle>
          <a:p>
            <a:pPr>
              <a:defRPr/>
            </a:pPr>
            <a:fld id="{69D36284-FE18-4A6D-913F-4506F44D8576}"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D56A2466-961A-4549-B832-068CE022221A}" type="datetime1">
              <a:rPr lang="en-US" sz="1200">
                <a:latin typeface="Times New Roman" pitchFamily="18" charset="0"/>
              </a:rPr>
              <a:pPr algn="r" defTabSz="935038"/>
              <a:t>4/8/2013</a:t>
            </a:fld>
            <a:endParaRPr lang="en-US" sz="1200">
              <a:latin typeface="Times New Roman" pitchFamily="18" charset="0"/>
            </a:endParaRPr>
          </a:p>
        </p:txBody>
      </p:sp>
      <p:sp>
        <p:nvSpPr>
          <p:cNvPr id="55299"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6FFA6D27-D618-4C08-881B-8EEA5E0056D5}" type="slidenum">
              <a:rPr lang="en-US" sz="1200">
                <a:latin typeface="Times New Roman" pitchFamily="18" charset="0"/>
              </a:rPr>
              <a:pPr algn="r" defTabSz="935038"/>
              <a:t>1</a:t>
            </a:fld>
            <a:endParaRPr lang="en-US" sz="1200">
              <a:latin typeface="Times New Roman" pitchFamily="18"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75B0ACA7-E29A-47C1-A9F3-99E18422236C}" type="datetime1">
              <a:rPr lang="en-US" sz="1200">
                <a:latin typeface="Times New Roman" pitchFamily="18" charset="0"/>
              </a:rPr>
              <a:pPr algn="r" defTabSz="935038"/>
              <a:t>4/8/2013</a:t>
            </a:fld>
            <a:endParaRPr lang="en-US" sz="1200">
              <a:latin typeface="Times New Roman" pitchFamily="18" charset="0"/>
            </a:endParaRPr>
          </a:p>
        </p:txBody>
      </p:sp>
      <p:sp>
        <p:nvSpPr>
          <p:cNvPr id="56323"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0029478F-80BE-42FD-B30E-3850AAD3318B}" type="slidenum">
              <a:rPr lang="en-US" sz="1200">
                <a:latin typeface="Times New Roman" pitchFamily="18" charset="0"/>
              </a:rPr>
              <a:pPr algn="r" defTabSz="935038"/>
              <a:t>2</a:t>
            </a:fld>
            <a:endParaRPr lang="en-US" sz="1200">
              <a:latin typeface="Times New Roman" pitchFamily="18" charset="0"/>
            </a:endParaRPr>
          </a:p>
        </p:txBody>
      </p:sp>
      <p:sp>
        <p:nvSpPr>
          <p:cNvPr id="56324" name="Rectangle 2"/>
          <p:cNvSpPr>
            <a:spLocks noGrp="1" noRot="1" noChangeAspect="1" noChangeArrowheads="1" noTextEdit="1"/>
          </p:cNvSpPr>
          <p:nvPr>
            <p:ph type="sldImg"/>
          </p:nvPr>
        </p:nvSpPr>
        <p:spPr>
          <a:xfrm>
            <a:off x="1181100" y="696913"/>
            <a:ext cx="4648200" cy="3486150"/>
          </a:xfrm>
          <a:ln/>
        </p:spPr>
      </p:sp>
      <p:sp>
        <p:nvSpPr>
          <p:cNvPr id="56325" name="Rectangle 3"/>
          <p:cNvSpPr>
            <a:spLocks noGrp="1" noChangeArrowheads="1"/>
          </p:cNvSpPr>
          <p:nvPr>
            <p:ph type="body" idx="1"/>
          </p:nvPr>
        </p:nvSpPr>
        <p:spPr>
          <a:xfrm>
            <a:off x="935039" y="4416194"/>
            <a:ext cx="5140325" cy="4182574"/>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6613BB56-9073-4CAB-8CEC-8562D58BC4DB}" type="datetime1">
              <a:rPr lang="en-US" sz="1200">
                <a:latin typeface="Times New Roman" pitchFamily="18" charset="0"/>
              </a:rPr>
              <a:pPr algn="r" defTabSz="935038"/>
              <a:t>4/8/2013</a:t>
            </a:fld>
            <a:endParaRPr lang="en-US" sz="1200">
              <a:latin typeface="Times New Roman" pitchFamily="18" charset="0"/>
            </a:endParaRPr>
          </a:p>
        </p:txBody>
      </p:sp>
      <p:sp>
        <p:nvSpPr>
          <p:cNvPr id="57347"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9CAB8D86-2A88-4E52-84EA-744B5FD642ED}" type="slidenum">
              <a:rPr lang="en-US" sz="1200">
                <a:latin typeface="Times New Roman" pitchFamily="18" charset="0"/>
              </a:rPr>
              <a:pPr algn="r" defTabSz="935038"/>
              <a:t>3</a:t>
            </a:fld>
            <a:endParaRPr lang="en-US" sz="1200">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6120A1C9-437D-4A6D-BE03-36CEFF44C23E}" type="datetime1">
              <a:rPr lang="en-US" sz="1200">
                <a:latin typeface="Times New Roman" pitchFamily="18" charset="0"/>
              </a:rPr>
              <a:pPr algn="r" defTabSz="935038"/>
              <a:t>4/8/2013</a:t>
            </a:fld>
            <a:endParaRPr lang="en-US" sz="1200">
              <a:latin typeface="Times New Roman" pitchFamily="18" charset="0"/>
            </a:endParaRPr>
          </a:p>
        </p:txBody>
      </p:sp>
      <p:sp>
        <p:nvSpPr>
          <p:cNvPr id="58371"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F4787009-2ABE-4173-A7D7-5B1C1D868AA3}" type="slidenum">
              <a:rPr lang="en-US" sz="1200">
                <a:latin typeface="Times New Roman" pitchFamily="18" charset="0"/>
              </a:rPr>
              <a:pPr algn="r" defTabSz="935038"/>
              <a:t>4</a:t>
            </a:fld>
            <a:endParaRPr lang="en-US" sz="1200">
              <a:latin typeface="Times New Roman" pitchFamily="18" charset="0"/>
            </a:endParaRPr>
          </a:p>
        </p:txBody>
      </p:sp>
      <p:sp>
        <p:nvSpPr>
          <p:cNvPr id="58372" name="Rectangle 2"/>
          <p:cNvSpPr>
            <a:spLocks noGrp="1" noRot="1" noChangeAspect="1" noChangeArrowheads="1" noTextEdit="1"/>
          </p:cNvSpPr>
          <p:nvPr>
            <p:ph type="sldImg"/>
          </p:nvPr>
        </p:nvSpPr>
        <p:spPr>
          <a:xfrm>
            <a:off x="1181100" y="696913"/>
            <a:ext cx="4648200" cy="3486150"/>
          </a:xfrm>
          <a:ln/>
        </p:spPr>
      </p:sp>
      <p:sp>
        <p:nvSpPr>
          <p:cNvPr id="58373" name="Rectangle 4"/>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9E2999E1-0F06-4C1C-ACB1-C49AEA65788B}" type="datetime1">
              <a:rPr lang="en-US" sz="1200">
                <a:latin typeface="Times New Roman" pitchFamily="18" charset="0"/>
              </a:rPr>
              <a:pPr algn="r" defTabSz="935038"/>
              <a:t>4/8/2013</a:t>
            </a:fld>
            <a:endParaRPr lang="en-US" sz="1200">
              <a:latin typeface="Times New Roman" pitchFamily="18" charset="0"/>
            </a:endParaRPr>
          </a:p>
        </p:txBody>
      </p:sp>
      <p:sp>
        <p:nvSpPr>
          <p:cNvPr id="59395"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08E92637-4EC2-4DAB-83C5-41B554CD0CF5}" type="slidenum">
              <a:rPr lang="en-US" sz="1200">
                <a:latin typeface="Times New Roman" pitchFamily="18" charset="0"/>
              </a:rPr>
              <a:pPr algn="r" defTabSz="935038"/>
              <a:t>5</a:t>
            </a:fld>
            <a:endParaRPr lang="en-US" sz="1200">
              <a:latin typeface="Times New Roman" pitchFamily="18"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9FD2ADE0-01DE-4AA0-A234-161C24BDC29D}" type="datetime1">
              <a:rPr lang="en-US" sz="1200">
                <a:latin typeface="Times New Roman" pitchFamily="18" charset="0"/>
              </a:rPr>
              <a:pPr algn="r" defTabSz="935038"/>
              <a:t>4/8/2013</a:t>
            </a:fld>
            <a:endParaRPr lang="en-US" sz="1200">
              <a:latin typeface="Times New Roman" pitchFamily="18" charset="0"/>
            </a:endParaRPr>
          </a:p>
        </p:txBody>
      </p:sp>
      <p:sp>
        <p:nvSpPr>
          <p:cNvPr id="60419"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7FA85ACD-5BE1-42F4-A556-317EA603EDF3}" type="slidenum">
              <a:rPr lang="en-US" sz="1200">
                <a:latin typeface="Times New Roman" pitchFamily="18" charset="0"/>
              </a:rPr>
              <a:pPr algn="r" defTabSz="935038"/>
              <a:t>6</a:t>
            </a:fld>
            <a:endParaRPr lang="en-US" sz="1200">
              <a:latin typeface="Times New Roman" pitchFamily="18"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txBox="1">
            <a:spLocks noGrp="1" noChangeArrowheads="1"/>
          </p:cNvSpPr>
          <p:nvPr/>
        </p:nvSpPr>
        <p:spPr bwMode="auto">
          <a:xfrm>
            <a:off x="3971925" y="0"/>
            <a:ext cx="3036888" cy="465626"/>
          </a:xfrm>
          <a:prstGeom prst="rect">
            <a:avLst/>
          </a:prstGeom>
          <a:noFill/>
          <a:ln w="9525">
            <a:noFill/>
            <a:miter lim="800000"/>
            <a:headEnd/>
            <a:tailEnd/>
          </a:ln>
        </p:spPr>
        <p:txBody>
          <a:bodyPr lIns="93484" tIns="46741" rIns="93484" bIns="46741"/>
          <a:lstStyle/>
          <a:p>
            <a:pPr algn="r" defTabSz="935038"/>
            <a:fld id="{E06A1C77-2A40-44FD-85B7-E8A2740052C9}" type="datetime1">
              <a:rPr lang="en-US" sz="1200">
                <a:latin typeface="Times New Roman" pitchFamily="18" charset="0"/>
              </a:rPr>
              <a:pPr algn="r" defTabSz="935038"/>
              <a:t>4/8/2013</a:t>
            </a:fld>
            <a:endParaRPr lang="en-US" sz="1200">
              <a:latin typeface="Times New Roman" pitchFamily="18" charset="0"/>
            </a:endParaRPr>
          </a:p>
        </p:txBody>
      </p:sp>
      <p:sp>
        <p:nvSpPr>
          <p:cNvPr id="63491" name="Rectangle 7"/>
          <p:cNvSpPr txBox="1">
            <a:spLocks noGrp="1" noChangeArrowheads="1"/>
          </p:cNvSpPr>
          <p:nvPr/>
        </p:nvSpPr>
        <p:spPr bwMode="auto">
          <a:xfrm>
            <a:off x="3971925" y="8829163"/>
            <a:ext cx="3036888" cy="465626"/>
          </a:xfrm>
          <a:prstGeom prst="rect">
            <a:avLst/>
          </a:prstGeom>
          <a:noFill/>
          <a:ln w="9525">
            <a:noFill/>
            <a:miter lim="800000"/>
            <a:headEnd/>
            <a:tailEnd/>
          </a:ln>
        </p:spPr>
        <p:txBody>
          <a:bodyPr lIns="93484" tIns="46741" rIns="93484" bIns="46741" anchor="b"/>
          <a:lstStyle/>
          <a:p>
            <a:pPr algn="r" defTabSz="935038"/>
            <a:fld id="{076D24EA-60F4-49B5-B5D7-82066F04B3EB}" type="slidenum">
              <a:rPr lang="en-US" sz="1200">
                <a:latin typeface="Times New Roman" pitchFamily="18" charset="0"/>
              </a:rPr>
              <a:pPr algn="r" defTabSz="935038"/>
              <a:t>19</a:t>
            </a:fld>
            <a:endParaRPr lang="en-US" sz="1200">
              <a:latin typeface="Times New Roman" pitchFamily="18" charset="0"/>
            </a:endParaRPr>
          </a:p>
        </p:txBody>
      </p:sp>
      <p:sp>
        <p:nvSpPr>
          <p:cNvPr id="63492" name="Rectangle 2"/>
          <p:cNvSpPr>
            <a:spLocks noGrp="1" noRot="1" noChangeAspect="1" noChangeArrowheads="1" noTextEdit="1"/>
          </p:cNvSpPr>
          <p:nvPr>
            <p:ph type="sldImg"/>
          </p:nvPr>
        </p:nvSpPr>
        <p:spPr>
          <a:xfrm>
            <a:off x="1182688" y="696913"/>
            <a:ext cx="4648200" cy="3486150"/>
          </a:xfrm>
          <a:ln/>
        </p:spPr>
      </p:sp>
      <p:sp>
        <p:nvSpPr>
          <p:cNvPr id="6349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A9142781-0F21-4468-9AF9-32842606E33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7645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07695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A6D24204-4A01-4772-A3AD-C2285F8941A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B752157B-D273-4D21-A4AE-BE20AF028D9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C115D1C8-9B5B-4B1C-9E93-F621E2D63F0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1D6FADED-2F98-450B-A900-FCA1241C3C68}"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048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F0265658-D5C9-44A7-8BBA-47A4578572E8}"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lgn="ctr">
              <a:defRPr/>
            </a:lvl1pPr>
          </a:lstStyle>
          <a:p>
            <a:pPr>
              <a:defRPr/>
            </a:pPr>
            <a:fld id="{82311D70-2A52-4942-A634-7D0311D37E5C}" type="datetimeFigureOut">
              <a:rPr lang="en-US"/>
              <a:pPr>
                <a:defRPr/>
              </a:pPr>
              <a:t>4/8/2013</a:t>
            </a:fld>
            <a:endParaRPr lang="en-US" sz="2000" dirty="0">
              <a:solidFill>
                <a:srgbClr val="FFFFFF"/>
              </a:solidFill>
            </a:endParaRPr>
          </a:p>
        </p:txBody>
      </p:sp>
      <p:sp>
        <p:nvSpPr>
          <p:cNvPr id="8" name="Slide Number Placeholder 15"/>
          <p:cNvSpPr>
            <a:spLocks noGrp="1"/>
          </p:cNvSpPr>
          <p:nvPr>
            <p:ph type="sldNum" sz="quarter" idx="11"/>
          </p:nvPr>
        </p:nvSpPr>
        <p:spPr/>
        <p:txBody>
          <a:bodyPr/>
          <a:lstStyle>
            <a:lvl1pPr>
              <a:defRPr/>
            </a:lvl1pPr>
          </a:lstStyle>
          <a:p>
            <a:pPr>
              <a:defRPr/>
            </a:pPr>
            <a:fld id="{6493953F-F5C5-4E7A-8992-29ED5BBE0C81}" type="slidenum">
              <a:rPr lang="en-US"/>
              <a:pPr>
                <a:defRPr/>
              </a:pPr>
              <a:t>‹#›</a:t>
            </a:fld>
            <a:endParaRPr lang="en-US" dirty="0"/>
          </a:p>
        </p:txBody>
      </p:sp>
      <p:sp>
        <p:nvSpPr>
          <p:cNvPr id="10" name="Footer Placeholder 16"/>
          <p:cNvSpPr>
            <a:spLocks noGrp="1"/>
          </p:cNvSpPr>
          <p:nvPr>
            <p:ph type="ftr" sz="quarter" idx="12"/>
          </p:nvPr>
        </p:nvSpPr>
        <p:spPr/>
        <p:txBody>
          <a:bodyPr/>
          <a:lstStyle>
            <a:lvl1pPr>
              <a:defRPr dirty="0"/>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5DF44567-56E5-4CD9-8657-266CF1CA9250}" type="datetimeFigureOut">
              <a:rPr lang="en-US"/>
              <a:pPr>
                <a:defRPr/>
              </a:pPr>
              <a:t>4/8/2013</a:t>
            </a:fld>
            <a:endParaRPr lang="en-US" dirty="0"/>
          </a:p>
        </p:txBody>
      </p:sp>
      <p:sp>
        <p:nvSpPr>
          <p:cNvPr id="5" name="Slide Number Placeholder 14"/>
          <p:cNvSpPr>
            <a:spLocks noGrp="1"/>
          </p:cNvSpPr>
          <p:nvPr>
            <p:ph type="sldNum" sz="quarter" idx="11"/>
          </p:nvPr>
        </p:nvSpPr>
        <p:spPr/>
        <p:txBody>
          <a:bodyPr/>
          <a:lstStyle>
            <a:lvl1pPr algn="ctr">
              <a:defRPr smtClean="0"/>
            </a:lvl1pPr>
          </a:lstStyle>
          <a:p>
            <a:pPr>
              <a:defRPr/>
            </a:pPr>
            <a:fld id="{0523D0FB-6CA0-44A7-AEC9-A8DC37744497}" type="slidenum">
              <a:rPr lang="en-US"/>
              <a:pPr>
                <a:defRPr/>
              </a:pPr>
              <a:t>‹#›</a:t>
            </a:fld>
            <a:endParaRPr lang="en-US" dirty="0"/>
          </a:p>
        </p:txBody>
      </p:sp>
      <p:sp>
        <p:nvSpPr>
          <p:cNvPr id="6" name="Footer Placeholder 1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C8CF77-35AF-4EB8-8DB3-ABFA92429F2B}" type="datetimeFigureOut">
              <a:rPr lang="en-US"/>
              <a:pPr>
                <a:defRPr/>
              </a:pPr>
              <a:t>4/8/2013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A16071-B04B-4FEA-8248-1200187A57DD}"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A6CD771A-1D4B-4FF5-8CD1-AC5A64D86BB7}" type="datetimeFigureOut">
              <a:rPr lang="en-US"/>
              <a:pPr>
                <a:defRPr/>
              </a:pPr>
              <a:t>4/8/2013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1AE51D-F1EE-446F-8579-85D4616E81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1BBA69A6-2AC0-42D6-B052-2AA1A5339F1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553D975-5871-4C2A-85BB-DFB053C6808A}" type="slidenum">
              <a:rPr lang="en-US"/>
              <a:pPr>
                <a:defRPr/>
              </a:pPr>
              <a:t>‹#›</a:t>
            </a:fld>
            <a:endParaRPr lang="en-US" dirty="0"/>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B4ECB57C-1BC6-4D33-A201-5F45E2AEF292}" type="datetimeFigureOut">
              <a:rPr lang="en-US"/>
              <a:pPr>
                <a:defRPr/>
              </a:pPr>
              <a:t>4/8/2013</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0ABB70C-99C7-49CF-9CB2-3A35D7BE5F99}" type="datetimeFigureOut">
              <a:rPr lang="en-US"/>
              <a:pPr>
                <a:defRPr/>
              </a:pPr>
              <a:t>4/8/2013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F926A65-D717-4F8B-B3AA-BDB7E53155D0}"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CEAED26B-CEEE-4E2A-B4E7-510577EF0FBA}" type="datetimeFigureOut">
              <a:rPr lang="en-US"/>
              <a:pPr>
                <a:defRPr/>
              </a:pPr>
              <a:t>4/8/2013</a:t>
            </a:fld>
            <a:endParaRPr lang="en-US"/>
          </a:p>
        </p:txBody>
      </p:sp>
      <p:sp>
        <p:nvSpPr>
          <p:cNvPr id="3" name="Footer Placeholder 2"/>
          <p:cNvSpPr>
            <a:spLocks noGrp="1"/>
          </p:cNvSpPr>
          <p:nvPr>
            <p:ph type="ftr" sz="quarter" idx="11"/>
          </p:nvPr>
        </p:nvSpPr>
        <p:spPr/>
        <p:txBody>
          <a:bodyPr/>
          <a:lstStyle>
            <a:lvl1pPr>
              <a:defRPr dirty="0"/>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435D179-3540-4D22-B293-DD8A8A651E54}"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7"/>
          <p:cNvSpPr>
            <a:spLocks noGrp="1"/>
          </p:cNvSpPr>
          <p:nvPr>
            <p:ph type="dt" sz="half" idx="10"/>
          </p:nvPr>
        </p:nvSpPr>
        <p:spPr/>
        <p:txBody>
          <a:bodyPr/>
          <a:lstStyle>
            <a:lvl1pPr>
              <a:defRPr/>
            </a:lvl1pPr>
          </a:lstStyle>
          <a:p>
            <a:pPr>
              <a:defRPr/>
            </a:pPr>
            <a:fld id="{71BDEDC0-0793-48CC-807A-520C62507091}" type="datetimeFigureOut">
              <a:rPr lang="en-US"/>
              <a:pPr>
                <a:defRPr/>
              </a:pPr>
              <a:t>4/8/2013</a:t>
            </a:fld>
            <a:endParaRPr lang="en-US" dirty="0"/>
          </a:p>
        </p:txBody>
      </p:sp>
      <p:sp>
        <p:nvSpPr>
          <p:cNvPr id="6" name="Slide Number Placeholder 8"/>
          <p:cNvSpPr>
            <a:spLocks noGrp="1"/>
          </p:cNvSpPr>
          <p:nvPr>
            <p:ph type="sldNum" sz="quarter" idx="11"/>
          </p:nvPr>
        </p:nvSpPr>
        <p:spPr/>
        <p:txBody>
          <a:bodyPr/>
          <a:lstStyle>
            <a:lvl1pPr>
              <a:defRPr/>
            </a:lvl1pPr>
          </a:lstStyle>
          <a:p>
            <a:pPr>
              <a:defRPr/>
            </a:pPr>
            <a:fld id="{E641B52C-6B21-497C-95A3-84EADD754887}" type="slidenum">
              <a:rPr lang="en-US"/>
              <a:pPr>
                <a:defRPr/>
              </a:pPr>
              <a:t>‹#›</a:t>
            </a:fld>
            <a:endParaRPr lang="en-US" dirty="0"/>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fld id="{AFA0AE4E-FBD2-4486-BC3C-A06605EC60A8}" type="datetimeFigureOut">
              <a:rPr lang="en-US"/>
              <a:pPr>
                <a:defRPr/>
              </a:pPr>
              <a:t>4/8/2013</a:t>
            </a:fld>
            <a:endParaRPr lang="en-US"/>
          </a:p>
        </p:txBody>
      </p:sp>
      <p:sp>
        <p:nvSpPr>
          <p:cNvPr id="6" name="Slide Number Placeholder 8"/>
          <p:cNvSpPr>
            <a:spLocks noGrp="1"/>
          </p:cNvSpPr>
          <p:nvPr>
            <p:ph type="sldNum" sz="quarter" idx="11"/>
          </p:nvPr>
        </p:nvSpPr>
        <p:spPr/>
        <p:txBody>
          <a:bodyPr/>
          <a:lstStyle>
            <a:lvl1pPr>
              <a:defRPr/>
            </a:lvl1pPr>
          </a:lstStyle>
          <a:p>
            <a:pPr>
              <a:defRPr/>
            </a:pPr>
            <a:fld id="{23DC262E-EB0C-4FFF-A308-F37761CE0E69}" type="slidenum">
              <a:rPr lang="en-US"/>
              <a:pPr>
                <a:defRPr/>
              </a:pPr>
              <a:t>‹#›</a:t>
            </a:fld>
            <a:endParaRPr lang="en-US" dirty="0"/>
          </a:p>
        </p:txBody>
      </p:sp>
      <p:sp>
        <p:nvSpPr>
          <p:cNvPr id="7" name="Footer Placeholder 9"/>
          <p:cNvSpPr>
            <a:spLocks noGrp="1"/>
          </p:cNvSpPr>
          <p:nvPr>
            <p:ph type="ftr" sz="quarter" idx="12"/>
          </p:nvPr>
        </p:nvSpPr>
        <p:spPr/>
        <p:txBody>
          <a:bodyPr/>
          <a:lstStyle>
            <a:lvl1pPr>
              <a:defRPr dirty="0"/>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4480F4-4136-4EB0-B836-A11F7E39ECFC}" type="datetimeFigureOut">
              <a:rPr lang="en-US"/>
              <a:pPr>
                <a:defRPr/>
              </a:pPr>
              <a:t>4/8/2013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0338D7-841F-4424-B067-68C0D4C10FEF}"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621DB2-1FCD-4955-9722-38893140BF74}" type="datetimeFigureOut">
              <a:rPr lang="en-US"/>
              <a:pPr>
                <a:defRPr/>
              </a:pPr>
              <a:t>4/8/2013</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A5AD28-525F-4D53-9D41-E18B33C680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608F6221-DCBA-41D2-860D-17FFE4B9676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B19A6AF4-33F9-4391-9317-B6DBD7FFB56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536AC799-E478-440E-B0A2-35D30DE5444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C01EC284-ED81-4681-9367-5AEB7BD6B79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E0657342-CBEE-4097-9AE7-FC02494FC2D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5F824C0C-DCBC-4624-B94A-7488F53CBD2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6553200" y="6245225"/>
            <a:ext cx="2133600" cy="476250"/>
          </a:xfrm>
          <a:prstGeom prst="rect">
            <a:avLst/>
          </a:prstGeom>
        </p:spPr>
        <p:txBody>
          <a:bodyPr/>
          <a:lstStyle>
            <a:lvl1pPr>
              <a:defRPr>
                <a:latin typeface="Arial" charset="0"/>
              </a:defRPr>
            </a:lvl1pPr>
          </a:lstStyle>
          <a:p>
            <a:pPr>
              <a:defRPr/>
            </a:pPr>
            <a:fld id="{C26EE36E-5C82-4F73-B5F7-5BF7E9B4D6F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6" descr="NDOT LOGO.TIF"/>
          <p:cNvPicPr>
            <a:picLocks noChangeAspect="1"/>
          </p:cNvPicPr>
          <p:nvPr userDrawn="1"/>
        </p:nvPicPr>
        <p:blipFill>
          <a:blip r:embed="rId17" cstate="print">
            <a:clrChange>
              <a:clrFrom>
                <a:srgbClr val="FFFFFF"/>
              </a:clrFrom>
              <a:clrTo>
                <a:srgbClr val="FFFFFF">
                  <a:alpha val="0"/>
                </a:srgbClr>
              </a:clrTo>
            </a:clrChange>
          </a:blip>
          <a:srcRect/>
          <a:stretch>
            <a:fillRect/>
          </a:stretch>
        </p:blipFill>
        <p:spPr bwMode="auto">
          <a:xfrm>
            <a:off x="7821613" y="6276975"/>
            <a:ext cx="879475" cy="400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Lst>
  <p:hf sldNum="0"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500">
          <a:solidFill>
            <a:schemeClr val="bg1"/>
          </a:solidFill>
          <a:latin typeface="+mn-lt"/>
        </a:defRPr>
      </a:lvl5pPr>
      <a:lvl6pPr marL="2514600" indent="-228600" algn="l" rtl="0" fontAlgn="base">
        <a:spcBef>
          <a:spcPct val="20000"/>
        </a:spcBef>
        <a:spcAft>
          <a:spcPct val="0"/>
        </a:spcAft>
        <a:buChar char="»"/>
        <a:defRPr sz="1500">
          <a:solidFill>
            <a:schemeClr val="bg1"/>
          </a:solidFill>
          <a:latin typeface="+mn-lt"/>
        </a:defRPr>
      </a:lvl6pPr>
      <a:lvl7pPr marL="2971800" indent="-228600" algn="l" rtl="0" fontAlgn="base">
        <a:spcBef>
          <a:spcPct val="20000"/>
        </a:spcBef>
        <a:spcAft>
          <a:spcPct val="0"/>
        </a:spcAft>
        <a:buChar char="»"/>
        <a:defRPr sz="1500">
          <a:solidFill>
            <a:schemeClr val="bg1"/>
          </a:solidFill>
          <a:latin typeface="+mn-lt"/>
        </a:defRPr>
      </a:lvl7pPr>
      <a:lvl8pPr marL="3429000" indent="-228600" algn="l" rtl="0" fontAlgn="base">
        <a:spcBef>
          <a:spcPct val="20000"/>
        </a:spcBef>
        <a:spcAft>
          <a:spcPct val="0"/>
        </a:spcAft>
        <a:buChar char="»"/>
        <a:defRPr sz="1500">
          <a:solidFill>
            <a:schemeClr val="bg1"/>
          </a:solidFill>
          <a:latin typeface="+mn-lt"/>
        </a:defRPr>
      </a:lvl8pPr>
      <a:lvl9pPr marL="3886200" indent="-228600" algn="l" rtl="0" fontAlgn="base">
        <a:spcBef>
          <a:spcPct val="20000"/>
        </a:spcBef>
        <a:spcAft>
          <a:spcPct val="0"/>
        </a:spcAft>
        <a:buChar char="»"/>
        <a:defRPr sz="15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fld id="{B8AE131D-775B-4C3F-B1D1-DBDA44CB6512}" type="datetimeFigureOut">
              <a:rPr lang="en-US"/>
              <a:pPr>
                <a:defRPr/>
              </a:pPr>
              <a:t>4/8/2013</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smtClean="0">
                <a:solidFill>
                  <a:schemeClr val="tx2"/>
                </a:solidFill>
              </a:defRPr>
            </a:lvl1pPr>
          </a:lstStyle>
          <a:p>
            <a:pPr>
              <a:defRPr/>
            </a:pPr>
            <a:fld id="{E9A265E0-312D-4419-8632-AC2563D5D86D}"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dirty="0" smtClean="0"/>
              <a:t>Click to edit Master title style</a:t>
            </a:r>
            <a:endParaRPr lang="en-US" dirty="0"/>
          </a:p>
        </p:txBody>
      </p:sp>
      <p:pic>
        <p:nvPicPr>
          <p:cNvPr id="2055" name="Picture 6" descr="NDOT LOGO.TIF"/>
          <p:cNvPicPr>
            <a:picLocks noChangeAspect="1"/>
          </p:cNvPicPr>
          <p:nvPr userDrawn="1"/>
        </p:nvPicPr>
        <p:blipFill>
          <a:blip r:embed="rId13" cstate="print">
            <a:clrChange>
              <a:clrFrom>
                <a:srgbClr val="FFFFFF"/>
              </a:clrFrom>
              <a:clrTo>
                <a:srgbClr val="FFFFFF">
                  <a:alpha val="0"/>
                </a:srgbClr>
              </a:clrTo>
            </a:clrChange>
          </a:blip>
          <a:srcRect/>
          <a:stretch>
            <a:fillRect/>
          </a:stretch>
        </p:blipFill>
        <p:spPr bwMode="auto">
          <a:xfrm>
            <a:off x="7821613" y="6276975"/>
            <a:ext cx="879475" cy="40005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hf sldNum="0" hdr="0" ftr="0" dt="0"/>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2.xml"/><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2.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18.jpeg"/><Relationship Id="rId4" Type="http://schemas.openxmlformats.org/officeDocument/2006/relationships/image" Target="../media/image32.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ctrTitle" idx="4294967295"/>
          </p:nvPr>
        </p:nvSpPr>
        <p:spPr>
          <a:xfrm>
            <a:off x="176213" y="388938"/>
            <a:ext cx="8632809" cy="1238250"/>
          </a:xfrm>
        </p:spPr>
        <p:txBody>
          <a:bodyPr/>
          <a:lstStyle/>
          <a:p>
            <a:pPr algn="r" fontAlgn="auto">
              <a:spcAft>
                <a:spcPts val="0"/>
              </a:spcAft>
              <a:defRPr/>
            </a:pPr>
            <a:r>
              <a:rPr sz="3000" b="1" smtClean="0">
                <a:effectLst>
                  <a:outerShdw blurRad="38100" dist="38100" dir="2700000" algn="tl">
                    <a:srgbClr val="000000">
                      <a:alpha val="43137"/>
                    </a:srgbClr>
                  </a:outerShdw>
                </a:effectLst>
              </a:rPr>
              <a:t>NDOT LANDSCAPE AND AESTHETICS </a:t>
            </a:r>
            <a:r>
              <a:rPr b="1" smtClean="0">
                <a:effectLst>
                  <a:outerShdw blurRad="38100" dist="38100" dir="2700000" algn="tl">
                    <a:srgbClr val="000000">
                      <a:alpha val="43137"/>
                    </a:srgbClr>
                  </a:outerShdw>
                </a:effectLst>
              </a:rPr>
              <a:t>Sustainable Practices </a:t>
            </a:r>
            <a:r>
              <a:rPr sz="3000" b="1" smtClean="0">
                <a:effectLst>
                  <a:outerShdw blurRad="38100" dist="38100" dir="2700000" algn="tl">
                    <a:srgbClr val="000000">
                      <a:alpha val="43137"/>
                    </a:srgbClr>
                  </a:outerShdw>
                </a:effectLst>
              </a:rPr>
              <a:t>at Work</a:t>
            </a:r>
          </a:p>
        </p:txBody>
      </p:sp>
      <p:sp>
        <p:nvSpPr>
          <p:cNvPr id="16387" name="Rectangle 8"/>
          <p:cNvSpPr>
            <a:spLocks noGrp="1" noChangeArrowheads="1"/>
          </p:cNvSpPr>
          <p:nvPr>
            <p:ph type="subTitle" idx="4294967295"/>
          </p:nvPr>
        </p:nvSpPr>
        <p:spPr>
          <a:xfrm>
            <a:off x="4819650" y="1647825"/>
            <a:ext cx="4324350" cy="530225"/>
          </a:xfrm>
        </p:spPr>
        <p:txBody>
          <a:bodyPr>
            <a:normAutofit/>
          </a:bodyPr>
          <a:lstStyle/>
          <a:p>
            <a:pPr marL="0" indent="0" algn="ctr" fontAlgn="auto">
              <a:spcAft>
                <a:spcPts val="0"/>
              </a:spcAft>
              <a:buFontTx/>
              <a:buNone/>
              <a:defRPr/>
            </a:pPr>
            <a:r>
              <a:rPr lang="en-US" sz="2000" b="1" dirty="0" smtClean="0">
                <a:effectLst>
                  <a:outerShdw blurRad="38100" dist="38100" dir="2700000" algn="tl">
                    <a:srgbClr val="000000">
                      <a:alpha val="43137"/>
                    </a:srgbClr>
                  </a:outerShdw>
                </a:effectLst>
              </a:rPr>
              <a:t>Lucy Joyce, ASLA, RLA #597</a:t>
            </a:r>
          </a:p>
        </p:txBody>
      </p:sp>
      <p:pic>
        <p:nvPicPr>
          <p:cNvPr id="16388" name="Picture 6" descr="horse-3.jpg"/>
          <p:cNvPicPr>
            <a:picLocks noChangeAspect="1"/>
          </p:cNvPicPr>
          <p:nvPr/>
        </p:nvPicPr>
        <p:blipFill>
          <a:blip r:embed="rId3" cstate="print"/>
          <a:srcRect/>
          <a:stretch>
            <a:fillRect/>
          </a:stretch>
        </p:blipFill>
        <p:spPr bwMode="auto">
          <a:xfrm>
            <a:off x="388938" y="2317750"/>
            <a:ext cx="8435975" cy="3549650"/>
          </a:xfrm>
          <a:prstGeom prst="rect">
            <a:avLst/>
          </a:prstGeom>
          <a:ln>
            <a:noFill/>
          </a:ln>
          <a:effectLst>
            <a:outerShdw blurRad="292100" dist="139700" dir="2700000" algn="tl" rotWithShape="0">
              <a:srgbClr val="333333">
                <a:alpha val="65000"/>
              </a:srgbClr>
            </a:outerShdw>
          </a:effectLst>
        </p:spPr>
      </p:pic>
      <p:sp>
        <p:nvSpPr>
          <p:cNvPr id="16390" name="TextBox 5"/>
          <p:cNvSpPr txBox="1">
            <a:spLocks noChangeArrowheads="1"/>
          </p:cNvSpPr>
          <p:nvPr/>
        </p:nvSpPr>
        <p:spPr bwMode="auto">
          <a:xfrm>
            <a:off x="0" y="5842000"/>
            <a:ext cx="4695825" cy="1016000"/>
          </a:xfrm>
          <a:prstGeom prst="rect">
            <a:avLst/>
          </a:prstGeom>
          <a:noFill/>
          <a:ln w="9525">
            <a:noFill/>
            <a:miter lim="800000"/>
            <a:headEnd/>
            <a:tailEnd/>
          </a:ln>
        </p:spPr>
        <p:txBody>
          <a:bodyPr>
            <a:spAutoFit/>
          </a:bodyPr>
          <a:lstStyle/>
          <a:p>
            <a:pPr>
              <a:spcBef>
                <a:spcPts val="0"/>
              </a:spcBef>
              <a:defRPr/>
            </a:pPr>
            <a:r>
              <a:rPr lang="en-US" sz="1800" b="1" dirty="0">
                <a:effectLst>
                  <a:outerShdw blurRad="38100" dist="38100" dir="2700000" algn="tl">
                    <a:srgbClr val="000000">
                      <a:alpha val="43137"/>
                    </a:srgbClr>
                  </a:outerShdw>
                </a:effectLst>
                <a:latin typeface="+mn-lt"/>
              </a:rPr>
              <a:t>Nevada Transportation Conference</a:t>
            </a:r>
          </a:p>
          <a:p>
            <a:pPr>
              <a:spcBef>
                <a:spcPts val="0"/>
              </a:spcBef>
              <a:defRPr/>
            </a:pPr>
            <a:r>
              <a:rPr lang="en-US" sz="1800" b="1" dirty="0">
                <a:effectLst>
                  <a:outerShdw blurRad="38100" dist="38100" dir="2700000" algn="tl">
                    <a:srgbClr val="000000">
                      <a:alpha val="43137"/>
                    </a:srgbClr>
                  </a:outerShdw>
                </a:effectLst>
                <a:latin typeface="+mn-lt"/>
              </a:rPr>
              <a:t>April 9-10, 2013</a:t>
            </a:r>
          </a:p>
          <a:p>
            <a:pPr>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descr="East abut 3'4"/>
          <p:cNvPicPr>
            <a:picLocks noChangeAspect="1" noChangeArrowheads="1"/>
          </p:cNvPicPr>
          <p:nvPr/>
        </p:nvPicPr>
        <p:blipFill>
          <a:blip r:embed="rId2" cstate="print"/>
          <a:srcRect/>
          <a:stretch>
            <a:fillRect/>
          </a:stretch>
        </p:blipFill>
        <p:spPr bwMode="auto">
          <a:xfrm>
            <a:off x="3693461" y="4007223"/>
            <a:ext cx="2608679" cy="1581994"/>
          </a:xfrm>
          <a:prstGeom prst="rect">
            <a:avLst/>
          </a:prstGeom>
          <a:noFill/>
          <a:ln w="9525" cap="flat" cmpd="sng" algn="ctr">
            <a:noFill/>
            <a:prstDash val="solid"/>
            <a:miter lim="800000"/>
            <a:headEnd/>
            <a:tailEnd/>
          </a:ln>
          <a:effectLst/>
        </p:spPr>
      </p:pic>
      <p:pic>
        <p:nvPicPr>
          <p:cNvPr id="5" name="Picture 4" descr="blue diamond bridge.jpg"/>
          <p:cNvPicPr>
            <a:picLocks noChangeAspect="1"/>
          </p:cNvPicPr>
          <p:nvPr/>
        </p:nvPicPr>
        <p:blipFill>
          <a:blip r:embed="rId3" cstate="print"/>
          <a:srcRect r="1546"/>
          <a:stretch>
            <a:fillRect/>
          </a:stretch>
        </p:blipFill>
        <p:spPr>
          <a:xfrm>
            <a:off x="5140181" y="0"/>
            <a:ext cx="4003819" cy="2718566"/>
          </a:xfrm>
          <a:prstGeom prst="rect">
            <a:avLst/>
          </a:prstGeom>
          <a:ln>
            <a:noFill/>
          </a:ln>
          <a:effectLst>
            <a:outerShdw blurRad="292100" dist="139700" dir="2700000" algn="tl" rotWithShape="0">
              <a:srgbClr val="333333">
                <a:alpha val="65000"/>
              </a:srgbClr>
            </a:outerShdw>
          </a:effectLst>
        </p:spPr>
      </p:pic>
      <p:pic>
        <p:nvPicPr>
          <p:cNvPr id="4" name="Picture 3" descr="blue diamond lizard.jpg"/>
          <p:cNvPicPr>
            <a:picLocks noChangeAspect="1"/>
          </p:cNvPicPr>
          <p:nvPr/>
        </p:nvPicPr>
        <p:blipFill>
          <a:blip r:embed="rId4" cstate="print"/>
          <a:stretch>
            <a:fillRect/>
          </a:stretch>
        </p:blipFill>
        <p:spPr>
          <a:xfrm>
            <a:off x="5309374" y="2194315"/>
            <a:ext cx="2960967" cy="2037340"/>
          </a:xfrm>
          <a:prstGeom prst="rect">
            <a:avLst/>
          </a:prstGeom>
          <a:ln>
            <a:noFill/>
          </a:ln>
          <a:effectLst/>
        </p:spPr>
      </p:pic>
      <p:pic>
        <p:nvPicPr>
          <p:cNvPr id="8" name="Picture 7" descr="snake cropped4 fixed.tif"/>
          <p:cNvPicPr>
            <a:picLocks noChangeAspect="1"/>
          </p:cNvPicPr>
          <p:nvPr/>
        </p:nvPicPr>
        <p:blipFill>
          <a:blip r:embed="rId5" cstate="print"/>
          <a:srcRect/>
          <a:stretch>
            <a:fillRect/>
          </a:stretch>
        </p:blipFill>
        <p:spPr bwMode="auto">
          <a:xfrm>
            <a:off x="0" y="2859741"/>
            <a:ext cx="4020671" cy="2280118"/>
          </a:xfrm>
          <a:prstGeom prst="rect">
            <a:avLst/>
          </a:prstGeom>
          <a:noFill/>
          <a:ln w="9525">
            <a:noFill/>
            <a:miter lim="800000"/>
            <a:headEnd/>
            <a:tailEnd/>
          </a:ln>
        </p:spPr>
      </p:pic>
      <p:pic>
        <p:nvPicPr>
          <p:cNvPr id="40967" name="Picture 7" descr="East abut 3'4"/>
          <p:cNvPicPr>
            <a:picLocks noChangeAspect="1" noChangeArrowheads="1"/>
          </p:cNvPicPr>
          <p:nvPr/>
        </p:nvPicPr>
        <p:blipFill>
          <a:blip r:embed="rId6" cstate="print"/>
          <a:srcRect/>
          <a:stretch>
            <a:fillRect/>
          </a:stretch>
        </p:blipFill>
        <p:spPr bwMode="auto">
          <a:xfrm>
            <a:off x="720436" y="942110"/>
            <a:ext cx="4821382" cy="2053552"/>
          </a:xfrm>
          <a:prstGeom prst="rect">
            <a:avLst/>
          </a:prstGeom>
          <a:noFill/>
          <a:ln w="9525" cap="flat" cmpd="sng" algn="ctr">
            <a:noFill/>
            <a:prstDash val="solid"/>
            <a:miter lim="800000"/>
            <a:headEnd/>
            <a:tailEnd/>
          </a:ln>
          <a:effectLst/>
        </p:spPr>
      </p:pic>
      <p:pic>
        <p:nvPicPr>
          <p:cNvPr id="9" name="Picture 8" descr="warmsprings1.jpg"/>
          <p:cNvPicPr>
            <a:picLocks noChangeAspect="1"/>
          </p:cNvPicPr>
          <p:nvPr/>
        </p:nvPicPr>
        <p:blipFill>
          <a:blip r:embed="rId7" cstate="print"/>
          <a:srcRect/>
          <a:stretch>
            <a:fillRect/>
          </a:stretch>
        </p:blipFill>
        <p:spPr bwMode="auto">
          <a:xfrm>
            <a:off x="2330517" y="5238869"/>
            <a:ext cx="6565900" cy="1425575"/>
          </a:xfrm>
          <a:prstGeom prst="rect">
            <a:avLst/>
          </a:prstGeom>
          <a:noFill/>
          <a:ln w="9525">
            <a:noFill/>
            <a:miter lim="800000"/>
            <a:headEnd/>
            <a:tailEnd/>
          </a:ln>
        </p:spPr>
      </p:pic>
      <p:pic>
        <p:nvPicPr>
          <p:cNvPr id="40969" name="Picture 9" descr="C:\Documents and Settings\h9010kls\My Documents\Landscape and Aesthetics\Presentations\big horn.JPG"/>
          <p:cNvPicPr>
            <a:picLocks noChangeAspect="1" noChangeArrowheads="1"/>
          </p:cNvPicPr>
          <p:nvPr/>
        </p:nvPicPr>
        <p:blipFill>
          <a:blip r:embed="rId8" cstate="print"/>
          <a:srcRect/>
          <a:stretch>
            <a:fillRect/>
          </a:stretch>
        </p:blipFill>
        <p:spPr bwMode="auto">
          <a:xfrm>
            <a:off x="1" y="0"/>
            <a:ext cx="1773382" cy="1801591"/>
          </a:xfrm>
          <a:prstGeom prst="rect">
            <a:avLst/>
          </a:prstGeom>
          <a:noFill/>
        </p:spPr>
      </p:pic>
      <p:sp>
        <p:nvSpPr>
          <p:cNvPr id="2" name="TextBox 1"/>
          <p:cNvSpPr txBox="1"/>
          <p:nvPr/>
        </p:nvSpPr>
        <p:spPr>
          <a:xfrm>
            <a:off x="1897666" y="325005"/>
            <a:ext cx="3117272" cy="738664"/>
          </a:xfrm>
          <a:prstGeom prst="rect">
            <a:avLst/>
          </a:prstGeom>
          <a:noFill/>
        </p:spPr>
        <p:txBody>
          <a:bodyPr wrap="square">
            <a:spAutoFit/>
          </a:bodyPr>
          <a:lstStyle/>
          <a:p>
            <a:pPr>
              <a:defRPr/>
            </a:pPr>
            <a:r>
              <a:rPr lang="en-US" dirty="0">
                <a:effectLst>
                  <a:outerShdw blurRad="38100" dist="38100" dir="2700000" algn="tl">
                    <a:srgbClr val="000000">
                      <a:alpha val="43137"/>
                    </a:srgbClr>
                  </a:outerShdw>
                </a:effectLst>
                <a:latin typeface="Arial" charset="0"/>
              </a:rPr>
              <a:t>I </a:t>
            </a:r>
            <a:r>
              <a:rPr lang="en-US" dirty="0" smtClean="0">
                <a:effectLst>
                  <a:outerShdw blurRad="38100" dist="38100" dir="2700000" algn="tl">
                    <a:srgbClr val="000000">
                      <a:alpha val="43137"/>
                    </a:srgbClr>
                  </a:outerShdw>
                </a:effectLst>
                <a:latin typeface="Arial" charset="0"/>
              </a:rPr>
              <a:t>15 Las </a:t>
            </a:r>
            <a:r>
              <a:rPr lang="en-US" dirty="0">
                <a:effectLst>
                  <a:outerShdw blurRad="38100" dist="38100" dir="2700000" algn="tl">
                    <a:srgbClr val="000000">
                      <a:alpha val="43137"/>
                    </a:srgbClr>
                  </a:outerShdw>
                </a:effectLst>
                <a:latin typeface="Arial" charset="0"/>
              </a:rPr>
              <a:t>Vegas</a:t>
            </a:r>
          </a:p>
          <a:p>
            <a:pPr>
              <a:defRPr/>
            </a:pPr>
            <a:endParaRPr lang="en-US" sz="1800" dirty="0">
              <a:latin typeface="Arial" charset="0"/>
            </a:endParaRPr>
          </a:p>
        </p:txBody>
      </p:sp>
      <p:pic>
        <p:nvPicPr>
          <p:cNvPr id="3" name="Picture 2" descr="blue diamond yucca.jpg"/>
          <p:cNvPicPr>
            <a:picLocks noChangeAspect="1"/>
          </p:cNvPicPr>
          <p:nvPr/>
        </p:nvPicPr>
        <p:blipFill>
          <a:blip r:embed="rId9" cstate="print"/>
          <a:srcRect l="4021" t="18502" r="17633" b="5039"/>
          <a:stretch>
            <a:fillRect/>
          </a:stretch>
        </p:blipFill>
        <p:spPr>
          <a:xfrm>
            <a:off x="193964" y="4876799"/>
            <a:ext cx="2043706" cy="1814657"/>
          </a:xfrm>
          <a:prstGeom prst="rect">
            <a:avLst/>
          </a:prstGeom>
          <a:ln>
            <a:noFill/>
          </a:ln>
          <a:effectLst>
            <a:outerShdw blurRad="292100" dist="139700" dir="2700000" algn="tl" rotWithShape="0">
              <a:srgbClr val="333333">
                <a:alpha val="65000"/>
              </a:srgbClr>
            </a:outerShdw>
          </a:effectLst>
        </p:spPr>
      </p:pic>
      <p:pic>
        <p:nvPicPr>
          <p:cNvPr id="12" name="Picture 4" descr="horses I15DB.JPG"/>
          <p:cNvPicPr>
            <a:picLocks noChangeAspect="1"/>
          </p:cNvPicPr>
          <p:nvPr/>
        </p:nvPicPr>
        <p:blipFill>
          <a:blip r:embed="rId10" cstate="print"/>
          <a:srcRect/>
          <a:stretch>
            <a:fillRect/>
          </a:stretch>
        </p:blipFill>
        <p:spPr bwMode="auto">
          <a:xfrm>
            <a:off x="6326748" y="3864442"/>
            <a:ext cx="2430462" cy="16208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4" name="Picture 10" descr="East abut 3'4"/>
          <p:cNvPicPr>
            <a:picLocks noChangeAspect="1" noChangeArrowheads="1"/>
          </p:cNvPicPr>
          <p:nvPr/>
        </p:nvPicPr>
        <p:blipFill>
          <a:blip r:embed="rId2" cstate="print"/>
          <a:srcRect/>
          <a:stretch>
            <a:fillRect/>
          </a:stretch>
        </p:blipFill>
        <p:spPr bwMode="auto">
          <a:xfrm>
            <a:off x="213099" y="215152"/>
            <a:ext cx="8460254" cy="2909127"/>
          </a:xfrm>
          <a:prstGeom prst="rect">
            <a:avLst/>
          </a:prstGeom>
          <a:noFill/>
          <a:ln w="9525" cap="flat" cmpd="sng" algn="ctr">
            <a:noFill/>
            <a:prstDash val="solid"/>
            <a:miter lim="800000"/>
            <a:headEnd/>
            <a:tailEnd/>
          </a:ln>
          <a:effectLst/>
        </p:spPr>
      </p:pic>
      <p:pic>
        <p:nvPicPr>
          <p:cNvPr id="32772" name="Picture 3" descr="ccfwy grow L&amp;A (4).JPG"/>
          <p:cNvPicPr>
            <a:picLocks noChangeAspect="1"/>
          </p:cNvPicPr>
          <p:nvPr/>
        </p:nvPicPr>
        <p:blipFill>
          <a:blip r:embed="rId3" cstate="print"/>
          <a:srcRect/>
          <a:stretch>
            <a:fillRect/>
          </a:stretch>
        </p:blipFill>
        <p:spPr bwMode="auto">
          <a:xfrm>
            <a:off x="5943600" y="0"/>
            <a:ext cx="3200400" cy="1559859"/>
          </a:xfrm>
          <a:prstGeom prst="rect">
            <a:avLst/>
          </a:prstGeom>
          <a:ln>
            <a:noFill/>
          </a:ln>
          <a:effectLst>
            <a:outerShdw blurRad="292100" dist="139700" dir="2700000" algn="tl" rotWithShape="0">
              <a:srgbClr val="333333">
                <a:alpha val="65000"/>
              </a:srgbClr>
            </a:outerShdw>
          </a:effectLst>
        </p:spPr>
      </p:pic>
      <p:pic>
        <p:nvPicPr>
          <p:cNvPr id="32771" name="Picture 2" descr="ccfwy grow L&amp;A (1).JPG"/>
          <p:cNvPicPr>
            <a:picLocks noChangeAspect="1"/>
          </p:cNvPicPr>
          <p:nvPr/>
        </p:nvPicPr>
        <p:blipFill>
          <a:blip r:embed="rId4" cstate="print"/>
          <a:srcRect b="-861"/>
          <a:stretch>
            <a:fillRect/>
          </a:stretch>
        </p:blipFill>
        <p:spPr bwMode="auto">
          <a:xfrm>
            <a:off x="2370231" y="4097933"/>
            <a:ext cx="6773769" cy="2101159"/>
          </a:xfrm>
          <a:prstGeom prst="rect">
            <a:avLst/>
          </a:prstGeom>
          <a:ln>
            <a:noFill/>
          </a:ln>
          <a:effectLst>
            <a:outerShdw blurRad="292100" dist="139700" dir="2700000" algn="tl" rotWithShape="0">
              <a:srgbClr val="333333">
                <a:alpha val="65000"/>
              </a:srgbClr>
            </a:outerShdw>
          </a:effectLst>
        </p:spPr>
      </p:pic>
      <p:pic>
        <p:nvPicPr>
          <p:cNvPr id="32774" name="Picture 7" descr="ccfwy grow L&amp;A (8).JPG"/>
          <p:cNvPicPr>
            <a:picLocks noChangeAspect="1"/>
          </p:cNvPicPr>
          <p:nvPr/>
        </p:nvPicPr>
        <p:blipFill>
          <a:blip r:embed="rId5" cstate="print"/>
          <a:srcRect/>
          <a:stretch>
            <a:fillRect/>
          </a:stretch>
        </p:blipFill>
        <p:spPr bwMode="auto">
          <a:xfrm>
            <a:off x="7530353" y="5768788"/>
            <a:ext cx="1613647" cy="10892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03958" y="282387"/>
            <a:ext cx="2608054" cy="461665"/>
          </a:xfrm>
          <a:prstGeom prst="rect">
            <a:avLst/>
          </a:prstGeom>
          <a:noFill/>
        </p:spPr>
        <p:txBody>
          <a:bodyPr wrap="square">
            <a:spAutoFit/>
          </a:bodyPr>
          <a:lstStyle/>
          <a:p>
            <a:pPr>
              <a:defRPr/>
            </a:pPr>
            <a:r>
              <a:rPr lang="en-US" dirty="0" smtClean="0">
                <a:effectLst>
                  <a:outerShdw blurRad="38100" dist="38100" dir="2700000" algn="tl">
                    <a:srgbClr val="000000">
                      <a:alpha val="43137"/>
                    </a:srgbClr>
                  </a:outerShdw>
                </a:effectLst>
                <a:latin typeface="Arial" charset="0"/>
              </a:rPr>
              <a:t>I 580 Carson </a:t>
            </a:r>
            <a:r>
              <a:rPr lang="en-US" dirty="0">
                <a:effectLst>
                  <a:outerShdw blurRad="38100" dist="38100" dir="2700000" algn="tl">
                    <a:srgbClr val="000000">
                      <a:alpha val="43137"/>
                    </a:srgbClr>
                  </a:outerShdw>
                </a:effectLst>
                <a:latin typeface="Arial" charset="0"/>
              </a:rPr>
              <a:t>City </a:t>
            </a:r>
          </a:p>
        </p:txBody>
      </p:sp>
      <p:pic>
        <p:nvPicPr>
          <p:cNvPr id="36873" name="Picture 9" descr="East abut 3'4"/>
          <p:cNvPicPr>
            <a:picLocks noChangeAspect="1" noChangeArrowheads="1"/>
          </p:cNvPicPr>
          <p:nvPr/>
        </p:nvPicPr>
        <p:blipFill>
          <a:blip r:embed="rId6" cstate="print"/>
          <a:srcRect/>
          <a:stretch>
            <a:fillRect/>
          </a:stretch>
        </p:blipFill>
        <p:spPr bwMode="auto">
          <a:xfrm>
            <a:off x="6264276" y="2412838"/>
            <a:ext cx="2556996" cy="1917747"/>
          </a:xfrm>
          <a:prstGeom prst="rect">
            <a:avLst/>
          </a:prstGeom>
          <a:ln>
            <a:noFill/>
          </a:ln>
          <a:effectLst>
            <a:softEdge rad="635000"/>
          </a:effectLst>
        </p:spPr>
      </p:pic>
      <p:pic>
        <p:nvPicPr>
          <p:cNvPr id="36872" name="Picture 8" descr="East abut 3'4"/>
          <p:cNvPicPr>
            <a:picLocks noChangeAspect="1" noChangeArrowheads="1"/>
          </p:cNvPicPr>
          <p:nvPr/>
        </p:nvPicPr>
        <p:blipFill>
          <a:blip r:embed="rId7" cstate="print"/>
          <a:srcRect/>
          <a:stretch>
            <a:fillRect/>
          </a:stretch>
        </p:blipFill>
        <p:spPr bwMode="auto">
          <a:xfrm>
            <a:off x="537881" y="2743199"/>
            <a:ext cx="1667435" cy="2584524"/>
          </a:xfrm>
          <a:prstGeom prst="rect">
            <a:avLst/>
          </a:prstGeom>
          <a:noFill/>
          <a:ln w="9525" cap="flat" cmpd="sng" algn="ctr">
            <a:noFill/>
            <a:prstDash val="solid"/>
            <a:miter lim="800000"/>
            <a:headEnd/>
            <a:tailEnd/>
          </a:ln>
          <a:effectLst/>
        </p:spPr>
      </p:pic>
      <p:pic>
        <p:nvPicPr>
          <p:cNvPr id="32773" name="Picture 5" descr="ccfwy grow L&amp;A (7).JPG"/>
          <p:cNvPicPr>
            <a:picLocks noChangeAspect="1"/>
          </p:cNvPicPr>
          <p:nvPr/>
        </p:nvPicPr>
        <p:blipFill>
          <a:blip r:embed="rId8" cstate="print"/>
          <a:srcRect l="10664" t="14037" r="11412"/>
          <a:stretch>
            <a:fillRect/>
          </a:stretch>
        </p:blipFill>
        <p:spPr bwMode="auto">
          <a:xfrm>
            <a:off x="2662519" y="2608730"/>
            <a:ext cx="2850061" cy="2001652"/>
          </a:xfrm>
          <a:prstGeom prst="rect">
            <a:avLst/>
          </a:prstGeom>
          <a:ln>
            <a:noFill/>
          </a:ln>
          <a:effectLst/>
        </p:spPr>
      </p:pic>
      <p:pic>
        <p:nvPicPr>
          <p:cNvPr id="36875" name="Picture 11" descr="East abut 3'4"/>
          <p:cNvPicPr>
            <a:picLocks noChangeAspect="1" noChangeArrowheads="1"/>
          </p:cNvPicPr>
          <p:nvPr/>
        </p:nvPicPr>
        <p:blipFill>
          <a:blip r:embed="rId9" cstate="print"/>
          <a:srcRect/>
          <a:stretch>
            <a:fillRect/>
          </a:stretch>
        </p:blipFill>
        <p:spPr bwMode="auto">
          <a:xfrm>
            <a:off x="161366" y="5520629"/>
            <a:ext cx="4262718" cy="1162559"/>
          </a:xfrm>
          <a:prstGeom prst="rect">
            <a:avLst/>
          </a:prstGeom>
          <a:noFill/>
          <a:ln w="9525" cap="flat" cmpd="sng" algn="ctr">
            <a:noFill/>
            <a:prstDash val="solid"/>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6" name="Picture 10" descr="East abut 3'4"/>
          <p:cNvPicPr>
            <a:picLocks noChangeAspect="1" noChangeArrowheads="1"/>
          </p:cNvPicPr>
          <p:nvPr/>
        </p:nvPicPr>
        <p:blipFill>
          <a:blip r:embed="rId2" cstate="print"/>
          <a:srcRect/>
          <a:stretch>
            <a:fillRect/>
          </a:stretch>
        </p:blipFill>
        <p:spPr bwMode="auto">
          <a:xfrm>
            <a:off x="3926539" y="2028451"/>
            <a:ext cx="3644153" cy="1857749"/>
          </a:xfrm>
          <a:prstGeom prst="rect">
            <a:avLst/>
          </a:prstGeom>
          <a:noFill/>
          <a:ln w="9525" cap="flat" cmpd="sng" algn="ctr">
            <a:noFill/>
            <a:prstDash val="solid"/>
            <a:miter lim="800000"/>
            <a:headEnd/>
            <a:tailEnd/>
          </a:ln>
          <a:effectLst/>
        </p:spPr>
      </p:pic>
      <p:pic>
        <p:nvPicPr>
          <p:cNvPr id="39950" name="Picture 14" descr="East abut 3'4"/>
          <p:cNvPicPr>
            <a:picLocks noChangeAspect="1" noChangeArrowheads="1"/>
          </p:cNvPicPr>
          <p:nvPr/>
        </p:nvPicPr>
        <p:blipFill>
          <a:blip r:embed="rId3" cstate="print"/>
          <a:srcRect l="-13080"/>
          <a:stretch>
            <a:fillRect/>
          </a:stretch>
        </p:blipFill>
        <p:spPr bwMode="auto">
          <a:xfrm>
            <a:off x="5540188" y="188259"/>
            <a:ext cx="3603812" cy="2017059"/>
          </a:xfrm>
          <a:prstGeom prst="rect">
            <a:avLst/>
          </a:prstGeom>
          <a:noFill/>
          <a:ln w="9525" cap="flat" cmpd="sng" algn="ctr">
            <a:noFill/>
            <a:prstDash val="solid"/>
            <a:miter lim="800000"/>
            <a:headEnd/>
            <a:tailEnd/>
          </a:ln>
          <a:effectLst/>
        </p:spPr>
      </p:pic>
      <p:pic>
        <p:nvPicPr>
          <p:cNvPr id="39952" name="Picture 16" descr="East abut 3'4"/>
          <p:cNvPicPr>
            <a:picLocks noChangeAspect="1" noChangeArrowheads="1"/>
          </p:cNvPicPr>
          <p:nvPr/>
        </p:nvPicPr>
        <p:blipFill>
          <a:blip r:embed="rId4" cstate="print"/>
          <a:srcRect/>
          <a:stretch>
            <a:fillRect/>
          </a:stretch>
        </p:blipFill>
        <p:spPr bwMode="auto">
          <a:xfrm>
            <a:off x="2407025" y="615202"/>
            <a:ext cx="3832412" cy="1563220"/>
          </a:xfrm>
          <a:prstGeom prst="rect">
            <a:avLst/>
          </a:prstGeom>
          <a:noFill/>
          <a:ln w="9525" cap="flat" cmpd="sng" algn="ctr">
            <a:noFill/>
            <a:prstDash val="solid"/>
            <a:miter lim="800000"/>
            <a:headEnd/>
            <a:tailEnd/>
          </a:ln>
          <a:effectLst/>
        </p:spPr>
      </p:pic>
      <p:pic>
        <p:nvPicPr>
          <p:cNvPr id="34823" name="Picture 12" descr="image (12).jpeg"/>
          <p:cNvPicPr>
            <a:picLocks noChangeAspect="1"/>
          </p:cNvPicPr>
          <p:nvPr/>
        </p:nvPicPr>
        <p:blipFill>
          <a:blip r:embed="rId5" cstate="print"/>
          <a:srcRect/>
          <a:stretch>
            <a:fillRect/>
          </a:stretch>
        </p:blipFill>
        <p:spPr bwMode="auto">
          <a:xfrm>
            <a:off x="587842" y="177800"/>
            <a:ext cx="1990725" cy="2654300"/>
          </a:xfrm>
          <a:prstGeom prst="rect">
            <a:avLst/>
          </a:prstGeom>
          <a:ln>
            <a:noFill/>
          </a:ln>
          <a:effectLst/>
        </p:spPr>
      </p:pic>
      <p:sp>
        <p:nvSpPr>
          <p:cNvPr id="16" name="TextBox 15"/>
          <p:cNvSpPr txBox="1"/>
          <p:nvPr/>
        </p:nvSpPr>
        <p:spPr>
          <a:xfrm>
            <a:off x="3361951" y="174812"/>
            <a:ext cx="2290763" cy="738664"/>
          </a:xfrm>
          <a:prstGeom prst="rect">
            <a:avLst/>
          </a:prstGeom>
          <a:noFill/>
        </p:spPr>
        <p:txBody>
          <a:bodyPr wrap="square">
            <a:spAutoFit/>
          </a:bodyPr>
          <a:lstStyle/>
          <a:p>
            <a:pPr>
              <a:defRPr/>
            </a:pPr>
            <a:r>
              <a:rPr lang="en-US" dirty="0" smtClean="0">
                <a:effectLst>
                  <a:outerShdw blurRad="38100" dist="38100" dir="2700000" algn="tl">
                    <a:srgbClr val="000000">
                      <a:alpha val="43137"/>
                    </a:srgbClr>
                  </a:outerShdw>
                </a:effectLst>
                <a:latin typeface="Arial" charset="0"/>
              </a:rPr>
              <a:t>I 80 Reno</a:t>
            </a:r>
            <a:endParaRPr lang="en-US" dirty="0">
              <a:effectLst>
                <a:outerShdw blurRad="38100" dist="38100" dir="2700000" algn="tl">
                  <a:srgbClr val="000000">
                    <a:alpha val="43137"/>
                  </a:srgbClr>
                </a:outerShdw>
              </a:effectLst>
              <a:latin typeface="Arial" charset="0"/>
            </a:endParaRPr>
          </a:p>
          <a:p>
            <a:pPr>
              <a:defRPr/>
            </a:pPr>
            <a:endParaRPr lang="en-US" sz="1800" dirty="0">
              <a:latin typeface="Arial" charset="0"/>
            </a:endParaRPr>
          </a:p>
        </p:txBody>
      </p:sp>
      <p:pic>
        <p:nvPicPr>
          <p:cNvPr id="39944" name="Picture 8" descr="East abut 3'4"/>
          <p:cNvPicPr>
            <a:picLocks noChangeAspect="1" noChangeArrowheads="1"/>
          </p:cNvPicPr>
          <p:nvPr/>
        </p:nvPicPr>
        <p:blipFill>
          <a:blip r:embed="rId6" cstate="print"/>
          <a:srcRect/>
          <a:stretch>
            <a:fillRect/>
          </a:stretch>
        </p:blipFill>
        <p:spPr bwMode="auto">
          <a:xfrm>
            <a:off x="188258" y="4303058"/>
            <a:ext cx="2486357" cy="2355925"/>
          </a:xfrm>
          <a:prstGeom prst="rect">
            <a:avLst/>
          </a:prstGeom>
          <a:noFill/>
          <a:ln w="9525" cap="flat" cmpd="sng" algn="ctr">
            <a:noFill/>
            <a:prstDash val="solid"/>
            <a:miter lim="800000"/>
            <a:headEnd/>
            <a:tailEnd/>
          </a:ln>
          <a:effectLst/>
        </p:spPr>
      </p:pic>
      <p:pic>
        <p:nvPicPr>
          <p:cNvPr id="39949" name="Picture 13" descr="East abut 3'4"/>
          <p:cNvPicPr>
            <a:picLocks noChangeAspect="1" noChangeArrowheads="1"/>
          </p:cNvPicPr>
          <p:nvPr/>
        </p:nvPicPr>
        <p:blipFill>
          <a:blip r:embed="rId7" cstate="print"/>
          <a:srcRect/>
          <a:stretch>
            <a:fillRect/>
          </a:stretch>
        </p:blipFill>
        <p:spPr bwMode="auto">
          <a:xfrm>
            <a:off x="4921624" y="3805518"/>
            <a:ext cx="3973812" cy="2850777"/>
          </a:xfrm>
          <a:prstGeom prst="rect">
            <a:avLst/>
          </a:prstGeom>
          <a:noFill/>
          <a:ln w="9525" cap="flat" cmpd="sng" algn="ctr">
            <a:noFill/>
            <a:prstDash val="solid"/>
            <a:miter lim="800000"/>
            <a:headEnd/>
            <a:tailEnd/>
          </a:ln>
          <a:effectLst/>
        </p:spPr>
      </p:pic>
      <p:pic>
        <p:nvPicPr>
          <p:cNvPr id="39948" name="Picture 12" descr="East abut 3'4"/>
          <p:cNvPicPr>
            <a:picLocks noChangeAspect="1" noChangeArrowheads="1"/>
          </p:cNvPicPr>
          <p:nvPr/>
        </p:nvPicPr>
        <p:blipFill>
          <a:blip r:embed="rId8" cstate="print"/>
          <a:srcRect/>
          <a:stretch>
            <a:fillRect/>
          </a:stretch>
        </p:blipFill>
        <p:spPr bwMode="auto">
          <a:xfrm>
            <a:off x="2998696" y="4975411"/>
            <a:ext cx="2366682" cy="1882589"/>
          </a:xfrm>
          <a:prstGeom prst="rect">
            <a:avLst/>
          </a:prstGeom>
          <a:noFill/>
          <a:ln w="9525" cap="flat" cmpd="sng" algn="ctr">
            <a:noFill/>
            <a:prstDash val="solid"/>
            <a:miter lim="800000"/>
            <a:headEnd/>
            <a:tailEnd/>
          </a:ln>
          <a:effectLst/>
        </p:spPr>
      </p:pic>
      <p:pic>
        <p:nvPicPr>
          <p:cNvPr id="39945" name="Picture 9" descr="East abut 3'4"/>
          <p:cNvPicPr>
            <a:picLocks noChangeAspect="1" noChangeArrowheads="1"/>
          </p:cNvPicPr>
          <p:nvPr/>
        </p:nvPicPr>
        <p:blipFill>
          <a:blip r:embed="rId9" cstate="print"/>
          <a:srcRect/>
          <a:stretch>
            <a:fillRect/>
          </a:stretch>
        </p:blipFill>
        <p:spPr bwMode="auto">
          <a:xfrm>
            <a:off x="1976717" y="2366681"/>
            <a:ext cx="2070847" cy="2770094"/>
          </a:xfrm>
          <a:prstGeom prst="rect">
            <a:avLst/>
          </a:prstGeom>
          <a:noFill/>
          <a:ln w="9525" cap="flat" cmpd="sng" algn="ctr">
            <a:noFill/>
            <a:prstDash val="solid"/>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12881" y="255494"/>
            <a:ext cx="2272366" cy="738664"/>
          </a:xfrm>
          <a:prstGeom prst="rect">
            <a:avLst/>
          </a:prstGeom>
          <a:noFill/>
        </p:spPr>
        <p:txBody>
          <a:bodyPr wrap="square">
            <a:spAutoFit/>
          </a:bodyPr>
          <a:lstStyle/>
          <a:p>
            <a:pPr>
              <a:defRPr/>
            </a:pPr>
            <a:r>
              <a:rPr lang="en-US" dirty="0" smtClean="0">
                <a:effectLst>
                  <a:outerShdw blurRad="38100" dist="38100" dir="2700000" algn="tl">
                    <a:srgbClr val="000000">
                      <a:alpha val="43137"/>
                    </a:srgbClr>
                  </a:outerShdw>
                </a:effectLst>
                <a:latin typeface="Arial" charset="0"/>
              </a:rPr>
              <a:t>I 580 Reno</a:t>
            </a:r>
            <a:endParaRPr lang="en-US" dirty="0">
              <a:effectLst>
                <a:outerShdw blurRad="38100" dist="38100" dir="2700000" algn="tl">
                  <a:srgbClr val="000000">
                    <a:alpha val="43137"/>
                  </a:srgbClr>
                </a:outerShdw>
              </a:effectLst>
              <a:latin typeface="Arial" charset="0"/>
            </a:endParaRPr>
          </a:p>
          <a:p>
            <a:pPr>
              <a:defRPr/>
            </a:pPr>
            <a:endParaRPr lang="en-US" sz="1800" dirty="0">
              <a:latin typeface="Arial" charset="0"/>
            </a:endParaRPr>
          </a:p>
        </p:txBody>
      </p:sp>
      <p:pic>
        <p:nvPicPr>
          <p:cNvPr id="39947" name="Picture 11" descr="East abut 3'4"/>
          <p:cNvPicPr>
            <a:picLocks noChangeAspect="1" noChangeArrowheads="1"/>
          </p:cNvPicPr>
          <p:nvPr/>
        </p:nvPicPr>
        <p:blipFill>
          <a:blip r:embed="rId2" cstate="print"/>
          <a:srcRect/>
          <a:stretch>
            <a:fillRect/>
          </a:stretch>
        </p:blipFill>
        <p:spPr bwMode="auto">
          <a:xfrm>
            <a:off x="201706" y="806125"/>
            <a:ext cx="6024282" cy="2259804"/>
          </a:xfrm>
          <a:prstGeom prst="rect">
            <a:avLst/>
          </a:prstGeom>
          <a:noFill/>
          <a:ln w="9525" cap="flat" cmpd="sng" algn="ctr">
            <a:noFill/>
            <a:prstDash val="solid"/>
            <a:miter lim="800000"/>
            <a:headEnd/>
            <a:tailEnd/>
          </a:ln>
          <a:effectLst/>
        </p:spPr>
      </p:pic>
      <p:pic>
        <p:nvPicPr>
          <p:cNvPr id="93189" name="Picture 5" descr="East abut 3'4"/>
          <p:cNvPicPr>
            <a:picLocks noChangeAspect="1" noChangeArrowheads="1"/>
          </p:cNvPicPr>
          <p:nvPr/>
        </p:nvPicPr>
        <p:blipFill>
          <a:blip r:embed="rId3" cstate="print"/>
          <a:srcRect/>
          <a:stretch>
            <a:fillRect/>
          </a:stretch>
        </p:blipFill>
        <p:spPr bwMode="auto">
          <a:xfrm>
            <a:off x="3469341" y="0"/>
            <a:ext cx="5448113" cy="1169894"/>
          </a:xfrm>
          <a:prstGeom prst="rect">
            <a:avLst/>
          </a:prstGeom>
          <a:noFill/>
          <a:ln w="9525" cap="flat" cmpd="sng" algn="ctr">
            <a:noFill/>
            <a:prstDash val="solid"/>
            <a:miter lim="800000"/>
            <a:headEnd/>
            <a:tailEnd/>
          </a:ln>
          <a:effectLst/>
        </p:spPr>
      </p:pic>
      <p:pic>
        <p:nvPicPr>
          <p:cNvPr id="93186" name="Picture 2" descr="East abut 3'4"/>
          <p:cNvPicPr>
            <a:picLocks noChangeAspect="1" noChangeArrowheads="1"/>
          </p:cNvPicPr>
          <p:nvPr/>
        </p:nvPicPr>
        <p:blipFill>
          <a:blip r:embed="rId4" cstate="print"/>
          <a:srcRect/>
          <a:stretch>
            <a:fillRect/>
          </a:stretch>
        </p:blipFill>
        <p:spPr bwMode="auto">
          <a:xfrm>
            <a:off x="6332008" y="1411944"/>
            <a:ext cx="2099298" cy="1949824"/>
          </a:xfrm>
          <a:prstGeom prst="rect">
            <a:avLst/>
          </a:prstGeom>
          <a:noFill/>
          <a:ln w="9525" cap="flat" cmpd="sng" algn="ctr">
            <a:noFill/>
            <a:prstDash val="solid"/>
            <a:miter lim="800000"/>
            <a:headEnd/>
            <a:tailEnd/>
          </a:ln>
          <a:effectLst/>
        </p:spPr>
      </p:pic>
      <p:pic>
        <p:nvPicPr>
          <p:cNvPr id="93190" name="Picture 6" descr="East abut 3'4"/>
          <p:cNvPicPr>
            <a:picLocks noChangeAspect="1" noChangeArrowheads="1"/>
          </p:cNvPicPr>
          <p:nvPr/>
        </p:nvPicPr>
        <p:blipFill>
          <a:blip r:embed="rId5" cstate="print"/>
          <a:srcRect/>
          <a:stretch>
            <a:fillRect/>
          </a:stretch>
        </p:blipFill>
        <p:spPr bwMode="auto">
          <a:xfrm>
            <a:off x="4504766" y="2651520"/>
            <a:ext cx="1990163" cy="1778576"/>
          </a:xfrm>
          <a:prstGeom prst="rect">
            <a:avLst/>
          </a:prstGeom>
          <a:noFill/>
          <a:ln w="9525" cap="flat" cmpd="sng" algn="ctr">
            <a:noFill/>
            <a:prstDash val="solid"/>
            <a:miter lim="800000"/>
            <a:headEnd/>
            <a:tailEnd/>
          </a:ln>
          <a:effectLst/>
        </p:spPr>
      </p:pic>
      <p:pic>
        <p:nvPicPr>
          <p:cNvPr id="10" name="Picture 9" descr="mill st sculptures.JPG"/>
          <p:cNvPicPr>
            <a:picLocks noChangeAspect="1"/>
          </p:cNvPicPr>
          <p:nvPr/>
        </p:nvPicPr>
        <p:blipFill>
          <a:blip r:embed="rId6" cstate="print"/>
          <a:srcRect/>
          <a:stretch>
            <a:fillRect/>
          </a:stretch>
        </p:blipFill>
        <p:spPr>
          <a:xfrm>
            <a:off x="5741894" y="4173987"/>
            <a:ext cx="3402106" cy="2684013"/>
          </a:xfrm>
          <a:prstGeom prst="rect">
            <a:avLst/>
          </a:prstGeom>
          <a:ln>
            <a:noFill/>
          </a:ln>
          <a:effectLst>
            <a:outerShdw blurRad="292100" dist="139700" dir="2700000" algn="tl" rotWithShape="0">
              <a:srgbClr val="333333">
                <a:alpha val="65000"/>
              </a:srgbClr>
            </a:outerShdw>
          </a:effectLst>
        </p:spPr>
      </p:pic>
      <p:pic>
        <p:nvPicPr>
          <p:cNvPr id="93188" name="Picture 4" descr="East abut 3'4"/>
          <p:cNvPicPr>
            <a:picLocks noChangeAspect="1" noChangeArrowheads="1"/>
          </p:cNvPicPr>
          <p:nvPr/>
        </p:nvPicPr>
        <p:blipFill>
          <a:blip r:embed="rId7" cstate="print"/>
          <a:srcRect/>
          <a:stretch>
            <a:fillRect/>
          </a:stretch>
        </p:blipFill>
        <p:spPr bwMode="auto">
          <a:xfrm>
            <a:off x="0" y="4682386"/>
            <a:ext cx="5392271" cy="2175614"/>
          </a:xfrm>
          <a:prstGeom prst="rect">
            <a:avLst/>
          </a:prstGeom>
          <a:noFill/>
          <a:ln w="9525" cap="flat" cmpd="sng" algn="ctr">
            <a:noFill/>
            <a:prstDash val="solid"/>
            <a:miter lim="800000"/>
            <a:headEnd/>
            <a:tailEnd/>
          </a:ln>
          <a:effectLst/>
        </p:spPr>
      </p:pic>
      <p:pic>
        <p:nvPicPr>
          <p:cNvPr id="12" name="Picture 11" descr="PLUMB LANE.JPG"/>
          <p:cNvPicPr>
            <a:picLocks noChangeAspect="1"/>
          </p:cNvPicPr>
          <p:nvPr/>
        </p:nvPicPr>
        <p:blipFill>
          <a:blip r:embed="rId8" cstate="print"/>
          <a:stretch>
            <a:fillRect/>
          </a:stretch>
        </p:blipFill>
        <p:spPr>
          <a:xfrm>
            <a:off x="778622" y="2949107"/>
            <a:ext cx="2919318" cy="19456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descr="animal-crossing"/>
          <p:cNvPicPr>
            <a:picLocks noChangeAspect="1" noChangeArrowheads="1"/>
          </p:cNvPicPr>
          <p:nvPr/>
        </p:nvPicPr>
        <p:blipFill>
          <a:blip r:embed="rId2" cstate="print"/>
          <a:srcRect/>
          <a:stretch>
            <a:fillRect/>
          </a:stretch>
        </p:blipFill>
        <p:spPr bwMode="auto">
          <a:xfrm>
            <a:off x="3238988" y="4476750"/>
            <a:ext cx="5524500" cy="2381250"/>
          </a:xfrm>
          <a:prstGeom prst="rect">
            <a:avLst/>
          </a:prstGeom>
          <a:noFill/>
          <a:ln w="9525">
            <a:noFill/>
            <a:miter lim="800000"/>
            <a:headEnd/>
            <a:tailEnd/>
          </a:ln>
        </p:spPr>
      </p:pic>
      <p:pic>
        <p:nvPicPr>
          <p:cNvPr id="38915" name="Picture 12" descr="East abut 3'4"/>
          <p:cNvPicPr>
            <a:picLocks noChangeAspect="1" noChangeArrowheads="1"/>
          </p:cNvPicPr>
          <p:nvPr/>
        </p:nvPicPr>
        <p:blipFill>
          <a:blip r:embed="rId3" cstate="print"/>
          <a:srcRect/>
          <a:stretch>
            <a:fillRect/>
          </a:stretch>
        </p:blipFill>
        <p:spPr bwMode="auto">
          <a:xfrm>
            <a:off x="0" y="367469"/>
            <a:ext cx="8469313" cy="2606675"/>
          </a:xfrm>
          <a:prstGeom prst="rect">
            <a:avLst/>
          </a:prstGeom>
          <a:noFill/>
          <a:ln w="9525" algn="ctr">
            <a:noFill/>
            <a:miter lim="800000"/>
            <a:headEnd/>
            <a:tailEnd/>
          </a:ln>
        </p:spPr>
      </p:pic>
      <p:pic>
        <p:nvPicPr>
          <p:cNvPr id="38916" name="Picture 11" descr="East abut 3'4"/>
          <p:cNvPicPr>
            <a:picLocks noChangeAspect="1" noChangeArrowheads="1"/>
          </p:cNvPicPr>
          <p:nvPr/>
        </p:nvPicPr>
        <p:blipFill>
          <a:blip r:embed="rId4" cstate="print"/>
          <a:srcRect/>
          <a:stretch>
            <a:fillRect/>
          </a:stretch>
        </p:blipFill>
        <p:spPr bwMode="auto">
          <a:xfrm>
            <a:off x="5889748" y="2196490"/>
            <a:ext cx="3043237" cy="2078037"/>
          </a:xfrm>
          <a:prstGeom prst="rect">
            <a:avLst/>
          </a:prstGeom>
          <a:noFill/>
          <a:ln w="9525" algn="ctr">
            <a:noFill/>
            <a:miter lim="800000"/>
            <a:headEnd/>
            <a:tailEnd/>
          </a:ln>
        </p:spPr>
      </p:pic>
      <p:pic>
        <p:nvPicPr>
          <p:cNvPr id="66561" name="Picture 1" descr="C:\Documents and Settings\h9010krd\My Documents\9100\Lucy presentation\DSCN4561.jpg"/>
          <p:cNvPicPr>
            <a:picLocks noChangeAspect="1" noChangeArrowheads="1"/>
          </p:cNvPicPr>
          <p:nvPr/>
        </p:nvPicPr>
        <p:blipFill>
          <a:blip r:embed="rId5" cstate="print"/>
          <a:srcRect/>
          <a:stretch>
            <a:fillRect/>
          </a:stretch>
        </p:blipFill>
        <p:spPr bwMode="auto">
          <a:xfrm>
            <a:off x="2827338" y="2989263"/>
            <a:ext cx="2759075" cy="2068512"/>
          </a:xfrm>
          <a:prstGeom prst="rect">
            <a:avLst/>
          </a:prstGeom>
          <a:ln>
            <a:noFill/>
          </a:ln>
          <a:effectLst>
            <a:outerShdw blurRad="292100" dist="139700" dir="2700000" algn="tl" rotWithShape="0">
              <a:srgbClr val="333333">
                <a:alpha val="65000"/>
              </a:srgbClr>
            </a:outerShdw>
          </a:effectLst>
        </p:spPr>
      </p:pic>
      <p:pic>
        <p:nvPicPr>
          <p:cNvPr id="38918" name="Picture 2" descr="C:\Documents and Settings\h9010krd\My Documents\9100\Lucy presentation\searchlight.JPG"/>
          <p:cNvPicPr>
            <a:picLocks noChangeAspect="1" noChangeArrowheads="1"/>
          </p:cNvPicPr>
          <p:nvPr/>
        </p:nvPicPr>
        <p:blipFill>
          <a:blip r:embed="rId6" cstate="print"/>
          <a:srcRect/>
          <a:stretch>
            <a:fillRect/>
          </a:stretch>
        </p:blipFill>
        <p:spPr bwMode="auto">
          <a:xfrm>
            <a:off x="-23623588" y="-13555663"/>
            <a:ext cx="12344400" cy="8229600"/>
          </a:xfrm>
          <a:prstGeom prst="rect">
            <a:avLst/>
          </a:prstGeom>
          <a:noFill/>
          <a:ln w="9525">
            <a:noFill/>
            <a:miter lim="800000"/>
            <a:headEnd/>
            <a:tailEnd/>
          </a:ln>
        </p:spPr>
      </p:pic>
      <p:pic>
        <p:nvPicPr>
          <p:cNvPr id="8" name="Picture 7" descr="searchlight.JPG"/>
          <p:cNvPicPr>
            <a:picLocks noChangeAspect="1"/>
          </p:cNvPicPr>
          <p:nvPr/>
        </p:nvPicPr>
        <p:blipFill>
          <a:blip r:embed="rId7" cstate="print"/>
          <a:stretch>
            <a:fillRect/>
          </a:stretch>
        </p:blipFill>
        <p:spPr>
          <a:xfrm>
            <a:off x="0" y="3055938"/>
            <a:ext cx="2533650" cy="380206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503207" y="379827"/>
            <a:ext cx="1979612" cy="461963"/>
          </a:xfrm>
          <a:prstGeom prst="rect">
            <a:avLst/>
          </a:prstGeom>
          <a:noFill/>
        </p:spPr>
        <p:txBody>
          <a:bodyPr>
            <a:spAutoFit/>
          </a:bodyPr>
          <a:lstStyle/>
          <a:p>
            <a:pPr algn="l">
              <a:defRPr/>
            </a:pPr>
            <a:r>
              <a:rPr lang="en-US" dirty="0">
                <a:effectLst>
                  <a:outerShdw blurRad="38100" dist="38100" dir="2700000" algn="tl">
                    <a:srgbClr val="000000">
                      <a:alpha val="43137"/>
                    </a:srgbClr>
                  </a:outerShdw>
                </a:effectLst>
                <a:latin typeface="Arial" charset="0"/>
              </a:rPr>
              <a:t>Schellbourne</a:t>
            </a:r>
            <a:endParaRPr lang="en-US" dirty="0">
              <a:latin typeface="Arial" charset="0"/>
            </a:endParaRPr>
          </a:p>
        </p:txBody>
      </p:sp>
      <p:sp>
        <p:nvSpPr>
          <p:cNvPr id="12" name="TextBox 11"/>
          <p:cNvSpPr txBox="1"/>
          <p:nvPr/>
        </p:nvSpPr>
        <p:spPr>
          <a:xfrm>
            <a:off x="0" y="3006114"/>
            <a:ext cx="1831975" cy="460375"/>
          </a:xfrm>
          <a:prstGeom prst="rect">
            <a:avLst/>
          </a:prstGeom>
          <a:noFill/>
        </p:spPr>
        <p:txBody>
          <a:bodyPr>
            <a:spAutoFit/>
          </a:bodyPr>
          <a:lstStyle/>
          <a:p>
            <a:pPr algn="l">
              <a:defRPr/>
            </a:pPr>
            <a:r>
              <a:rPr lang="en-US" dirty="0">
                <a:effectLst>
                  <a:outerShdw blurRad="38100" dist="38100" dir="2700000" algn="tl">
                    <a:srgbClr val="000000">
                      <a:alpha val="43137"/>
                    </a:srgbClr>
                  </a:outerShdw>
                </a:effectLst>
                <a:latin typeface="Arial" charset="0"/>
              </a:rPr>
              <a:t>Searchlight</a:t>
            </a:r>
            <a:endParaRPr lang="en-US" dirty="0">
              <a:latin typeface="Arial" charset="0"/>
            </a:endParaRPr>
          </a:p>
        </p:txBody>
      </p:sp>
      <p:sp>
        <p:nvSpPr>
          <p:cNvPr id="14" name="TextBox 13"/>
          <p:cNvSpPr txBox="1"/>
          <p:nvPr/>
        </p:nvSpPr>
        <p:spPr>
          <a:xfrm>
            <a:off x="2782888" y="4546600"/>
            <a:ext cx="1831975" cy="461963"/>
          </a:xfrm>
          <a:prstGeom prst="rect">
            <a:avLst/>
          </a:prstGeom>
          <a:noFill/>
        </p:spPr>
        <p:txBody>
          <a:bodyPr>
            <a:spAutoFit/>
          </a:bodyPr>
          <a:lstStyle/>
          <a:p>
            <a:pPr algn="l">
              <a:defRPr/>
            </a:pPr>
            <a:r>
              <a:rPr lang="en-US" dirty="0">
                <a:effectLst>
                  <a:outerShdw blurRad="38100" dist="38100" dir="2700000" algn="tl">
                    <a:srgbClr val="000000">
                      <a:alpha val="43137"/>
                    </a:srgbClr>
                  </a:outerShdw>
                </a:effectLst>
                <a:latin typeface="Arial" charset="0"/>
              </a:rPr>
              <a:t>Carlin</a:t>
            </a:r>
            <a:endParaRPr lang="en-US" dirty="0">
              <a:latin typeface="Arial" charset="0"/>
            </a:endParaRPr>
          </a:p>
        </p:txBody>
      </p:sp>
      <p:pic>
        <p:nvPicPr>
          <p:cNvPr id="38923" name="Picture 16" descr="East abut 3'4"/>
          <p:cNvPicPr>
            <a:picLocks noChangeAspect="1" noChangeArrowheads="1"/>
          </p:cNvPicPr>
          <p:nvPr/>
        </p:nvPicPr>
        <p:blipFill>
          <a:blip r:embed="rId8" cstate="print"/>
          <a:srcRect/>
          <a:stretch>
            <a:fillRect/>
          </a:stretch>
        </p:blipFill>
        <p:spPr bwMode="auto">
          <a:xfrm>
            <a:off x="7389813" y="4282415"/>
            <a:ext cx="1754187" cy="914400"/>
          </a:xfrm>
          <a:prstGeom prst="rect">
            <a:avLst/>
          </a:prstGeom>
          <a:noFill/>
          <a:ln w="9525" algn="ctr">
            <a:noFill/>
            <a:miter lim="800000"/>
            <a:headEnd/>
            <a:tailEnd/>
          </a:ln>
        </p:spPr>
      </p:pic>
      <p:sp>
        <p:nvSpPr>
          <p:cNvPr id="16" name="TextBox 15"/>
          <p:cNvSpPr txBox="1"/>
          <p:nvPr/>
        </p:nvSpPr>
        <p:spPr>
          <a:xfrm>
            <a:off x="3349455" y="6396038"/>
            <a:ext cx="3225800" cy="461962"/>
          </a:xfrm>
          <a:prstGeom prst="rect">
            <a:avLst/>
          </a:prstGeom>
          <a:noFill/>
        </p:spPr>
        <p:txBody>
          <a:bodyPr>
            <a:spAutoFit/>
          </a:bodyPr>
          <a:lstStyle/>
          <a:p>
            <a:pPr algn="l">
              <a:defRPr/>
            </a:pPr>
            <a:r>
              <a:rPr lang="en-US" dirty="0">
                <a:effectLst>
                  <a:outerShdw blurRad="38100" dist="38100" dir="2700000" algn="tl">
                    <a:srgbClr val="000000">
                      <a:alpha val="43137"/>
                    </a:srgbClr>
                  </a:outerShdw>
                </a:effectLst>
                <a:latin typeface="Arial" charset="0"/>
              </a:rPr>
              <a:t>Wildlife Crossing</a:t>
            </a:r>
            <a:endParaRPr lang="en-US" dirty="0">
              <a:latin typeface="Arial" charset="0"/>
            </a:endParaRPr>
          </a:p>
        </p:txBody>
      </p:sp>
      <p:sp>
        <p:nvSpPr>
          <p:cNvPr id="13" name="TextBox 12"/>
          <p:cNvSpPr txBox="1"/>
          <p:nvPr/>
        </p:nvSpPr>
        <p:spPr>
          <a:xfrm>
            <a:off x="3613907" y="0"/>
            <a:ext cx="2491471" cy="461665"/>
          </a:xfrm>
          <a:prstGeom prst="rect">
            <a:avLst/>
          </a:prstGeom>
          <a:noFill/>
        </p:spPr>
        <p:txBody>
          <a:bodyPr wrap="square">
            <a:spAutoFit/>
          </a:bodyPr>
          <a:lstStyle/>
          <a:p>
            <a:pPr algn="l">
              <a:defRPr/>
            </a:pPr>
            <a:r>
              <a:rPr lang="en-US" dirty="0" smtClean="0">
                <a:effectLst>
                  <a:outerShdw blurRad="38100" dist="38100" dir="2700000" algn="tl">
                    <a:srgbClr val="000000">
                      <a:alpha val="43137"/>
                    </a:srgbClr>
                  </a:outerShdw>
                </a:effectLst>
                <a:latin typeface="Arial" charset="0"/>
              </a:rPr>
              <a:t>Rural Nevada</a:t>
            </a:r>
            <a:endParaRPr lang="en-US" dirty="0">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ChangeArrowheads="1"/>
          </p:cNvSpPr>
          <p:nvPr/>
        </p:nvSpPr>
        <p:spPr bwMode="auto">
          <a:xfrm>
            <a:off x="517525" y="727075"/>
            <a:ext cx="8089900" cy="5354638"/>
          </a:xfrm>
          <a:prstGeom prst="rect">
            <a:avLst/>
          </a:prstGeom>
          <a:noFill/>
          <a:ln w="9525">
            <a:noFill/>
            <a:miter lim="800000"/>
            <a:headEnd/>
            <a:tailEnd/>
          </a:ln>
        </p:spPr>
        <p:txBody>
          <a:bodyPr/>
          <a:lstStyle/>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SUSTAINABLE APPLICATIONS:</a:t>
            </a:r>
            <a:br>
              <a:rPr lang="en-US" dirty="0">
                <a:effectLst>
                  <a:outerShdw blurRad="38100" dist="38100" dir="2700000" algn="tl">
                    <a:srgbClr val="000000">
                      <a:alpha val="43137"/>
                    </a:srgbClr>
                  </a:outerShdw>
                </a:effectLst>
                <a:latin typeface="Arial" charset="0"/>
              </a:rPr>
            </a:br>
            <a:r>
              <a:rPr lang="en-US" dirty="0">
                <a:effectLst>
                  <a:outerShdw blurRad="38100" dist="38100" dir="2700000" algn="tl">
                    <a:srgbClr val="000000">
                      <a:alpha val="43137"/>
                    </a:srgbClr>
                  </a:outerShdw>
                </a:effectLst>
                <a:latin typeface="Arial" charset="0"/>
              </a:rPr>
              <a:t>Native Seed Mixes</a:t>
            </a:r>
          </a:p>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Require less water to germinate and</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thrive in Nevada’s climates with little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maintenance.</a:t>
            </a:r>
          </a:p>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	Cactus salvage and replanting</a:t>
            </a:r>
          </a:p>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Salvaging native cacti, not only protects endangered cactus 	species, but means those plants are available for replanting 	once work is complete.  A partnership has been formed with 	the Nevada Division of Forestry to maintain the plants 	between salvage and replanting.</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a:t>
            </a:r>
            <a:r>
              <a:rPr lang="en-US" dirty="0">
                <a:effectLst>
                  <a:outerShdw blurRad="38100" dist="38100" dir="2700000" algn="tl">
                    <a:srgbClr val="000000">
                      <a:alpha val="43137"/>
                    </a:srgbClr>
                  </a:outerShdw>
                </a:effectLst>
                <a:latin typeface="Arial" charset="0"/>
              </a:rPr>
              <a:t>Soil Amendments</a:t>
            </a:r>
          </a:p>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The use of soil amendments helps with water retention at the 	plant’s roots meaning less irrigation is necessary.  	Amendments also supply nutrients making for more 	successful plantings with less fertilizers.</a:t>
            </a:r>
            <a:endParaRPr lang="en-US" dirty="0">
              <a:latin typeface="Arial" charset="0"/>
            </a:endParaRPr>
          </a:p>
        </p:txBody>
      </p:sp>
      <p:pic>
        <p:nvPicPr>
          <p:cNvPr id="43011" name="Picture 4" descr="prisonhilltrio_2.jpg"/>
          <p:cNvPicPr>
            <a:picLocks noChangeAspect="1"/>
          </p:cNvPicPr>
          <p:nvPr/>
        </p:nvPicPr>
        <p:blipFill>
          <a:blip r:embed="rId2" cstate="print"/>
          <a:srcRect/>
          <a:stretch>
            <a:fillRect/>
          </a:stretch>
        </p:blipFill>
        <p:spPr bwMode="auto">
          <a:xfrm>
            <a:off x="6056313" y="688975"/>
            <a:ext cx="2566987"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East abut 3'4"/>
          <p:cNvPicPr>
            <a:picLocks noChangeAspect="1" noChangeArrowheads="1"/>
          </p:cNvPicPr>
          <p:nvPr/>
        </p:nvPicPr>
        <p:blipFill>
          <a:blip r:embed="rId2" cstate="print"/>
          <a:srcRect/>
          <a:stretch>
            <a:fillRect/>
          </a:stretch>
        </p:blipFill>
        <p:spPr bwMode="auto">
          <a:xfrm>
            <a:off x="5223804" y="450166"/>
            <a:ext cx="3512233" cy="2644725"/>
          </a:xfrm>
          <a:prstGeom prst="rect">
            <a:avLst/>
          </a:prstGeom>
          <a:noFill/>
          <a:ln w="9525" cap="flat" cmpd="sng" algn="ctr">
            <a:noFill/>
            <a:prstDash val="solid"/>
            <a:miter lim="800000"/>
            <a:headEnd/>
            <a:tailEnd/>
          </a:ln>
          <a:effectLst/>
        </p:spPr>
      </p:pic>
      <p:pic>
        <p:nvPicPr>
          <p:cNvPr id="44034" name="Picture 2" descr="I15 joshua trees.JPG"/>
          <p:cNvPicPr>
            <a:picLocks noChangeAspect="1"/>
          </p:cNvPicPr>
          <p:nvPr/>
        </p:nvPicPr>
        <p:blipFill>
          <a:blip r:embed="rId3" cstate="print"/>
          <a:srcRect/>
          <a:stretch>
            <a:fillRect/>
          </a:stretch>
        </p:blipFill>
        <p:spPr bwMode="auto">
          <a:xfrm>
            <a:off x="225425" y="641350"/>
            <a:ext cx="5253038" cy="5965825"/>
          </a:xfrm>
          <a:prstGeom prst="rect">
            <a:avLst/>
          </a:prstGeom>
          <a:noFill/>
          <a:ln w="9525">
            <a:noFill/>
            <a:miter lim="800000"/>
            <a:headEnd/>
            <a:tailEnd/>
          </a:ln>
        </p:spPr>
      </p:pic>
      <p:sp>
        <p:nvSpPr>
          <p:cNvPr id="2" name="TextBox 1"/>
          <p:cNvSpPr txBox="1"/>
          <p:nvPr/>
        </p:nvSpPr>
        <p:spPr>
          <a:xfrm>
            <a:off x="368765" y="189939"/>
            <a:ext cx="2959100" cy="1108075"/>
          </a:xfrm>
          <a:prstGeom prst="rect">
            <a:avLst/>
          </a:prstGeom>
          <a:noFill/>
        </p:spPr>
        <p:txBody>
          <a:bodyPr>
            <a:spAutoFit/>
          </a:bodyPr>
          <a:lstStyle/>
          <a:p>
            <a:pPr>
              <a:defRPr/>
            </a:pPr>
            <a:r>
              <a:rPr lang="en-US" dirty="0">
                <a:effectLst>
                  <a:outerShdw blurRad="38100" dist="38100" dir="2700000" algn="tl">
                    <a:srgbClr val="000000">
                      <a:alpha val="43137"/>
                    </a:srgbClr>
                  </a:outerShdw>
                </a:effectLst>
                <a:latin typeface="Arial" charset="0"/>
              </a:rPr>
              <a:t>Native Plants</a:t>
            </a:r>
          </a:p>
          <a:p>
            <a:pPr>
              <a:defRPr/>
            </a:pPr>
            <a:r>
              <a:rPr lang="en-US" dirty="0">
                <a:effectLst>
                  <a:outerShdw blurRad="38100" dist="38100" dir="2700000" algn="tl">
                    <a:srgbClr val="000000">
                      <a:alpha val="43137"/>
                    </a:srgbClr>
                  </a:outerShdw>
                </a:effectLst>
                <a:latin typeface="Arial" charset="0"/>
              </a:rPr>
              <a:t>no irrigation</a:t>
            </a:r>
          </a:p>
          <a:p>
            <a:pPr>
              <a:defRPr/>
            </a:pPr>
            <a:endParaRPr lang="en-US" sz="1800" dirty="0">
              <a:latin typeface="Arial" charset="0"/>
            </a:endParaRPr>
          </a:p>
        </p:txBody>
      </p:sp>
      <p:pic>
        <p:nvPicPr>
          <p:cNvPr id="44036" name="Picture 3" descr="I 15 plants.jpg"/>
          <p:cNvPicPr>
            <a:picLocks noChangeAspect="1"/>
          </p:cNvPicPr>
          <p:nvPr/>
        </p:nvPicPr>
        <p:blipFill>
          <a:blip r:embed="rId4" cstate="print"/>
          <a:srcRect/>
          <a:stretch>
            <a:fillRect/>
          </a:stretch>
        </p:blipFill>
        <p:spPr bwMode="auto">
          <a:xfrm>
            <a:off x="4604459" y="4921250"/>
            <a:ext cx="2922587" cy="1936750"/>
          </a:xfrm>
          <a:prstGeom prst="rect">
            <a:avLst/>
          </a:prstGeom>
          <a:noFill/>
          <a:ln w="9525">
            <a:noFill/>
            <a:miter lim="800000"/>
            <a:headEnd/>
            <a:tailEnd/>
          </a:ln>
        </p:spPr>
      </p:pic>
      <p:pic>
        <p:nvPicPr>
          <p:cNvPr id="44039" name="Picture 7" descr="East abut 3'4"/>
          <p:cNvPicPr>
            <a:picLocks noChangeAspect="1" noChangeArrowheads="1"/>
          </p:cNvPicPr>
          <p:nvPr/>
        </p:nvPicPr>
        <p:blipFill>
          <a:blip r:embed="rId5" cstate="print"/>
          <a:srcRect/>
          <a:stretch>
            <a:fillRect/>
          </a:stretch>
        </p:blipFill>
        <p:spPr bwMode="auto">
          <a:xfrm>
            <a:off x="5148776" y="3390313"/>
            <a:ext cx="3685735" cy="1828800"/>
          </a:xfrm>
          <a:prstGeom prst="rect">
            <a:avLst/>
          </a:prstGeom>
          <a:noFill/>
          <a:ln w="9525" cap="flat" cmpd="sng" algn="ctr">
            <a:noFill/>
            <a:prstDash val="solid"/>
            <a:miter lim="800000"/>
            <a:headEnd/>
            <a:tailEnd/>
          </a:ln>
          <a:effectLst/>
        </p:spPr>
      </p:pic>
      <p:pic>
        <p:nvPicPr>
          <p:cNvPr id="44037" name="Picture 5" descr="East abut 3'4"/>
          <p:cNvPicPr>
            <a:picLocks noChangeAspect="1" noChangeArrowheads="1"/>
          </p:cNvPicPr>
          <p:nvPr/>
        </p:nvPicPr>
        <p:blipFill>
          <a:blip r:embed="rId6" cstate="print"/>
          <a:srcRect/>
          <a:stretch>
            <a:fillRect/>
          </a:stretch>
        </p:blipFill>
        <p:spPr bwMode="auto">
          <a:xfrm>
            <a:off x="196948" y="4698609"/>
            <a:ext cx="2489981" cy="1913206"/>
          </a:xfrm>
          <a:prstGeom prst="ellipse">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arrel cactus.JPG"/>
          <p:cNvPicPr>
            <a:picLocks noChangeAspect="1"/>
          </p:cNvPicPr>
          <p:nvPr/>
        </p:nvPicPr>
        <p:blipFill>
          <a:blip r:embed="rId2" cstate="print"/>
          <a:srcRect t="8617" r="12342" b="7038"/>
          <a:stretch>
            <a:fillRect/>
          </a:stretch>
        </p:blipFill>
        <p:spPr bwMode="auto">
          <a:xfrm>
            <a:off x="343730" y="239151"/>
            <a:ext cx="6225882" cy="4473527"/>
          </a:xfrm>
          <a:prstGeom prst="rect">
            <a:avLst/>
          </a:prstGeom>
          <a:noFill/>
          <a:ln w="9525">
            <a:noFill/>
            <a:miter lim="800000"/>
            <a:headEnd/>
            <a:tailEnd/>
          </a:ln>
        </p:spPr>
      </p:pic>
      <p:pic>
        <p:nvPicPr>
          <p:cNvPr id="45061" name="Picture 3" descr="death valley blooms09.jpg"/>
          <p:cNvPicPr>
            <a:picLocks noChangeAspect="1"/>
          </p:cNvPicPr>
          <p:nvPr/>
        </p:nvPicPr>
        <p:blipFill>
          <a:blip r:embed="rId3" cstate="print"/>
          <a:srcRect/>
          <a:stretch>
            <a:fillRect/>
          </a:stretch>
        </p:blipFill>
        <p:spPr bwMode="auto">
          <a:xfrm>
            <a:off x="5706352" y="676762"/>
            <a:ext cx="3268836" cy="2277453"/>
          </a:xfrm>
          <a:prstGeom prst="rect">
            <a:avLst/>
          </a:prstGeom>
          <a:ln>
            <a:noFill/>
          </a:ln>
          <a:effectLst>
            <a:softEdge rad="127000"/>
          </a:effectLst>
        </p:spPr>
      </p:pic>
      <p:sp>
        <p:nvSpPr>
          <p:cNvPr id="8" name="TextBox 7"/>
          <p:cNvSpPr txBox="1"/>
          <p:nvPr/>
        </p:nvSpPr>
        <p:spPr>
          <a:xfrm>
            <a:off x="760413" y="296863"/>
            <a:ext cx="3586162" cy="830262"/>
          </a:xfrm>
          <a:prstGeom prst="rect">
            <a:avLst/>
          </a:prstGeom>
          <a:noFill/>
        </p:spPr>
        <p:txBody>
          <a:bodyPr>
            <a:spAutoFit/>
          </a:bodyPr>
          <a:lstStyle/>
          <a:p>
            <a:pPr>
              <a:defRPr/>
            </a:pPr>
            <a:r>
              <a:rPr lang="en-US" dirty="0">
                <a:effectLst>
                  <a:outerShdw blurRad="38100" dist="38100" dir="2700000" algn="tl">
                    <a:srgbClr val="000000">
                      <a:alpha val="43137"/>
                    </a:srgbClr>
                  </a:outerShdw>
                </a:effectLst>
                <a:latin typeface="Arial" charset="0"/>
              </a:rPr>
              <a:t>Cactus Salvage</a:t>
            </a:r>
          </a:p>
          <a:p>
            <a:pPr>
              <a:defRPr/>
            </a:pPr>
            <a:r>
              <a:rPr lang="en-US" dirty="0">
                <a:effectLst>
                  <a:outerShdw blurRad="38100" dist="38100" dir="2700000" algn="tl">
                    <a:srgbClr val="000000">
                      <a:alpha val="43137"/>
                    </a:srgbClr>
                  </a:outerShdw>
                </a:effectLst>
                <a:latin typeface="Arial" charset="0"/>
              </a:rPr>
              <a:t>Boulder City Bypass</a:t>
            </a:r>
          </a:p>
        </p:txBody>
      </p:sp>
      <p:pic>
        <p:nvPicPr>
          <p:cNvPr id="45060" name="Picture 6" descr="Opuntia.JPG"/>
          <p:cNvPicPr>
            <a:picLocks noChangeAspect="1"/>
          </p:cNvPicPr>
          <p:nvPr/>
        </p:nvPicPr>
        <p:blipFill>
          <a:blip r:embed="rId4" cstate="print"/>
          <a:srcRect l="27256" t="7831"/>
          <a:stretch>
            <a:fillRect/>
          </a:stretch>
        </p:blipFill>
        <p:spPr bwMode="auto">
          <a:xfrm flipH="1">
            <a:off x="1364566" y="4121834"/>
            <a:ext cx="3376246" cy="2563969"/>
          </a:xfrm>
          <a:prstGeom prst="rect">
            <a:avLst/>
          </a:prstGeom>
          <a:noFill/>
          <a:ln w="9525">
            <a:noFill/>
            <a:miter lim="800000"/>
            <a:headEnd/>
            <a:tailEnd/>
          </a:ln>
        </p:spPr>
      </p:pic>
      <p:pic>
        <p:nvPicPr>
          <p:cNvPr id="45063" name="Picture 7" descr="East abut 3'4"/>
          <p:cNvPicPr>
            <a:picLocks noChangeAspect="1" noChangeArrowheads="1"/>
          </p:cNvPicPr>
          <p:nvPr/>
        </p:nvPicPr>
        <p:blipFill>
          <a:blip r:embed="rId5" cstate="print"/>
          <a:srcRect/>
          <a:stretch>
            <a:fillRect/>
          </a:stretch>
        </p:blipFill>
        <p:spPr bwMode="auto">
          <a:xfrm>
            <a:off x="4825218" y="3439969"/>
            <a:ext cx="4051495" cy="2824547"/>
          </a:xfrm>
          <a:prstGeom prst="rect">
            <a:avLst/>
          </a:prstGeom>
          <a:noFill/>
          <a:ln w="9525" cap="flat" cmpd="sng" algn="ctr">
            <a:noFill/>
            <a:prstDash val="solid"/>
            <a:miter lim="800000"/>
            <a:headEnd/>
            <a:tailEnd/>
          </a:ln>
          <a:effectLst/>
        </p:spPr>
      </p:pic>
      <p:pic>
        <p:nvPicPr>
          <p:cNvPr id="45064" name="Picture 8" descr="East abut 3'4"/>
          <p:cNvPicPr>
            <a:picLocks noChangeAspect="1" noChangeArrowheads="1"/>
          </p:cNvPicPr>
          <p:nvPr/>
        </p:nvPicPr>
        <p:blipFill>
          <a:blip r:embed="rId6" cstate="print"/>
          <a:srcRect/>
          <a:stretch>
            <a:fillRect/>
          </a:stretch>
        </p:blipFill>
        <p:spPr bwMode="auto">
          <a:xfrm rot="10800000">
            <a:off x="4009290" y="2570059"/>
            <a:ext cx="2447780" cy="1977052"/>
          </a:xfrm>
          <a:prstGeom prst="ellipse">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488" y="858838"/>
            <a:ext cx="8331200" cy="4556125"/>
          </a:xfrm>
          <a:prstGeom prst="rect">
            <a:avLst/>
          </a:prstGeom>
          <a:noFill/>
        </p:spPr>
        <p:txBody>
          <a:bodyPr>
            <a:spAutoFit/>
          </a:bodyPr>
          <a:lstStyle/>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SUSTAINABLE APPLICATIONS:</a:t>
            </a:r>
            <a:br>
              <a:rPr lang="en-US" dirty="0">
                <a:effectLst>
                  <a:outerShdw blurRad="38100" dist="38100" dir="2700000" algn="tl">
                    <a:srgbClr val="000000">
                      <a:alpha val="43137"/>
                    </a:srgbClr>
                  </a:outerShdw>
                </a:effectLst>
                <a:latin typeface="Arial" charset="0"/>
              </a:rPr>
            </a:br>
            <a:r>
              <a:rPr lang="en-US" dirty="0">
                <a:effectLst>
                  <a:outerShdw blurRad="38100" dist="38100" dir="2700000" algn="tl">
                    <a:srgbClr val="000000">
                      <a:alpha val="43137"/>
                    </a:srgbClr>
                  </a:outerShdw>
                </a:effectLst>
                <a:latin typeface="Arial" charset="0"/>
              </a:rPr>
              <a:t>Water Harvesting:</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Reduces stormwater runoff volume</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from paved surfaces, reduces peak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discharge rates, increases recharge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through infiltration, and reduces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pollutant transport through direct infiltration.</a:t>
            </a:r>
          </a:p>
          <a:p>
            <a:pPr lvl="1" algn="just">
              <a:defRPr/>
            </a:pPr>
            <a:r>
              <a:rPr lang="en-US" sz="2000" dirty="0">
                <a:effectLst>
                  <a:outerShdw blurRad="38100" dist="38100" dir="2700000" algn="tl">
                    <a:srgbClr val="000000">
                      <a:alpha val="43137"/>
                    </a:srgbClr>
                  </a:outerShdw>
                </a:effectLst>
                <a:latin typeface="Arial" charset="0"/>
              </a:rPr>
              <a:t>		</a:t>
            </a:r>
            <a:r>
              <a:rPr lang="en-US" sz="1400" dirty="0">
                <a:effectLst>
                  <a:outerShdw blurRad="38100" dist="38100" dir="2700000" algn="tl">
                    <a:srgbClr val="000000">
                      <a:alpha val="43137"/>
                    </a:srgbClr>
                  </a:outerShdw>
                </a:effectLst>
                <a:latin typeface="Arial" charset="0"/>
              </a:rPr>
              <a:t>A 6,000-square-foot paved site in </a:t>
            </a:r>
            <a:r>
              <a:rPr lang="en-US" sz="1400" dirty="0" smtClean="0">
                <a:effectLst>
                  <a:outerShdw blurRad="38100" dist="38100" dir="2700000" algn="tl">
                    <a:srgbClr val="000000">
                      <a:alpha val="43137"/>
                    </a:srgbClr>
                  </a:outerShdw>
                </a:effectLst>
                <a:latin typeface="Arial" charset="0"/>
              </a:rPr>
              <a:t>Northern Nevada</a:t>
            </a:r>
            <a:endParaRPr lang="en-US" sz="1400" dirty="0">
              <a:effectLst>
                <a:outerShdw blurRad="38100" dist="38100" dir="2700000" algn="tl">
                  <a:srgbClr val="000000">
                    <a:alpha val="43137"/>
                  </a:srgbClr>
                </a:outerShdw>
              </a:effectLst>
              <a:latin typeface="Arial" charset="0"/>
            </a:endParaRPr>
          </a:p>
          <a:p>
            <a:pPr lvl="1" algn="just">
              <a:defRPr/>
            </a:pPr>
            <a:r>
              <a:rPr lang="en-US" sz="1400" dirty="0">
                <a:effectLst>
                  <a:outerShdw blurRad="38100" dist="38100" dir="2700000" algn="tl">
                    <a:srgbClr val="000000">
                      <a:alpha val="43137"/>
                    </a:srgbClr>
                  </a:outerShdw>
                </a:effectLst>
                <a:latin typeface="Arial" charset="0"/>
              </a:rPr>
              <a:t>		produces more than 32,660 gallons of annual runoff</a:t>
            </a:r>
            <a:r>
              <a:rPr lang="en-US" sz="1800" dirty="0">
                <a:effectLst>
                  <a:outerShdw blurRad="38100" dist="38100" dir="2700000" algn="tl">
                    <a:srgbClr val="000000">
                      <a:alpha val="43137"/>
                    </a:srgbClr>
                  </a:outerShdw>
                </a:effectLst>
                <a:latin typeface="Arial" charset="0"/>
              </a:rPr>
              <a:t>.</a:t>
            </a:r>
          </a:p>
          <a:p>
            <a:pPr algn="just">
              <a:defRPr/>
            </a:pPr>
            <a:endParaRPr lang="en-US" sz="2000" dirty="0">
              <a:latin typeface="Arial" charset="0"/>
            </a:endParaRPr>
          </a:p>
          <a:p>
            <a:pPr marL="228600" indent="-228600" algn="l" eaLnBrk="0" hangingPunct="0">
              <a:tabLst>
                <a:tab pos="228600" algn="l"/>
              </a:tabLst>
              <a:defRPr/>
            </a:pPr>
            <a:r>
              <a:rPr lang="en-US" dirty="0">
                <a:effectLst>
                  <a:outerShdw blurRad="38100" dist="38100" dir="2700000" algn="tl">
                    <a:srgbClr val="000000">
                      <a:alpha val="43137"/>
                    </a:srgbClr>
                  </a:outerShdw>
                </a:effectLst>
                <a:latin typeface="Arial" charset="0"/>
              </a:rPr>
              <a:t>Local Materials:</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Require less energy to transport than those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brought in from long distances and better suit </a:t>
            </a:r>
          </a:p>
          <a:p>
            <a:pPr marL="228600" indent="-228600" algn="l" eaLnBrk="0" hangingPunct="0">
              <a:tabLst>
                <a:tab pos="228600" algn="l"/>
              </a:tabLst>
              <a:defRPr/>
            </a:pPr>
            <a:r>
              <a:rPr lang="en-US" sz="2000" dirty="0">
                <a:effectLst>
                  <a:outerShdw blurRad="38100" dist="38100" dir="2700000" algn="tl">
                    <a:srgbClr val="000000">
                      <a:alpha val="43137"/>
                    </a:srgbClr>
                  </a:outerShdw>
                </a:effectLst>
                <a:latin typeface="Arial" charset="0"/>
              </a:rPr>
              <a:t>		the projects aesthetically.</a:t>
            </a:r>
            <a:endParaRPr lang="en-US" dirty="0">
              <a:latin typeface="Arial" charset="0"/>
            </a:endParaRPr>
          </a:p>
        </p:txBody>
      </p:sp>
      <p:pic>
        <p:nvPicPr>
          <p:cNvPr id="31749" name="Picture 4" descr="Water Harvest 2.JPG"/>
          <p:cNvPicPr>
            <a:picLocks noChangeAspect="1"/>
          </p:cNvPicPr>
          <p:nvPr/>
        </p:nvPicPr>
        <p:blipFill>
          <a:blip r:embed="rId2" cstate="print"/>
          <a:srcRect/>
          <a:stretch>
            <a:fillRect/>
          </a:stretch>
        </p:blipFill>
        <p:spPr bwMode="auto">
          <a:xfrm>
            <a:off x="5791200" y="569913"/>
            <a:ext cx="3008313" cy="2257425"/>
          </a:xfrm>
          <a:prstGeom prst="rect">
            <a:avLst/>
          </a:prstGeom>
          <a:ln>
            <a:noFill/>
          </a:ln>
          <a:effectLst>
            <a:outerShdw blurRad="292100" dist="139700" dir="2700000" algn="tl" rotWithShape="0">
              <a:srgbClr val="333333">
                <a:alpha val="65000"/>
              </a:srgbClr>
            </a:outerShdw>
          </a:effectLst>
        </p:spPr>
      </p:pic>
      <p:pic>
        <p:nvPicPr>
          <p:cNvPr id="31750" name="Picture 5" descr="water harvest.jpg"/>
          <p:cNvPicPr>
            <a:picLocks noChangeAspect="1"/>
          </p:cNvPicPr>
          <p:nvPr/>
        </p:nvPicPr>
        <p:blipFill>
          <a:blip r:embed="rId3" cstate="print"/>
          <a:srcRect/>
          <a:stretch>
            <a:fillRect/>
          </a:stretch>
        </p:blipFill>
        <p:spPr bwMode="auto">
          <a:xfrm>
            <a:off x="7345533" y="2685391"/>
            <a:ext cx="1528763" cy="203676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674223" y="4719638"/>
            <a:ext cx="2065338" cy="646112"/>
          </a:xfrm>
          <a:prstGeom prst="rect">
            <a:avLst/>
          </a:prstGeom>
          <a:noFill/>
        </p:spPr>
        <p:txBody>
          <a:bodyPr>
            <a:spAutoFit/>
          </a:bodyPr>
          <a:lstStyle/>
          <a:p>
            <a:pPr algn="r">
              <a:defRPr/>
            </a:pPr>
            <a:r>
              <a:rPr lang="en-US" sz="1200" dirty="0">
                <a:effectLst>
                  <a:outerShdw blurRad="38100" dist="38100" dir="2700000" algn="tl">
                    <a:srgbClr val="000000">
                      <a:alpha val="43137"/>
                    </a:srgbClr>
                  </a:outerShdw>
                </a:effectLst>
                <a:latin typeface="Arial" charset="0"/>
              </a:rPr>
              <a:t>Water harvesting basins, Meadowood Mall Way, Reno.</a:t>
            </a:r>
          </a:p>
        </p:txBody>
      </p:sp>
      <p:pic>
        <p:nvPicPr>
          <p:cNvPr id="8" name="Picture 7" descr="swale drwg.png"/>
          <p:cNvPicPr>
            <a:picLocks noChangeAspect="1"/>
          </p:cNvPicPr>
          <p:nvPr/>
        </p:nvPicPr>
        <p:blipFill>
          <a:blip r:embed="rId4" cstate="print"/>
          <a:stretch>
            <a:fillRect/>
          </a:stretch>
        </p:blipFill>
        <p:spPr>
          <a:xfrm>
            <a:off x="177800" y="5218113"/>
            <a:ext cx="2554288" cy="16398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ake cropped4 fixed.tif"/>
          <p:cNvPicPr>
            <a:picLocks/>
          </p:cNvPicPr>
          <p:nvPr/>
        </p:nvPicPr>
        <p:blipFill>
          <a:blip r:embed="rId3" cstate="print">
            <a:duotone>
              <a:schemeClr val="bg2">
                <a:shade val="45000"/>
                <a:satMod val="135000"/>
              </a:schemeClr>
              <a:prstClr val="white"/>
            </a:duotone>
          </a:blip>
          <a:srcRect/>
          <a:stretch>
            <a:fillRect/>
          </a:stretch>
        </p:blipFill>
        <p:spPr>
          <a:xfrm>
            <a:off x="0" y="2"/>
            <a:ext cx="9144000" cy="6980115"/>
          </a:xfrm>
          <a:prstGeom prst="rect">
            <a:avLst/>
          </a:prstGeom>
          <a:effectLst>
            <a:softEdge rad="317500"/>
          </a:effectLst>
        </p:spPr>
      </p:pic>
      <p:sp>
        <p:nvSpPr>
          <p:cNvPr id="6" name="Rectangle 3"/>
          <p:cNvSpPr txBox="1">
            <a:spLocks noChangeArrowheads="1"/>
          </p:cNvSpPr>
          <p:nvPr/>
        </p:nvSpPr>
        <p:spPr bwMode="auto">
          <a:xfrm>
            <a:off x="392113" y="1028700"/>
            <a:ext cx="8751887" cy="5116513"/>
          </a:xfrm>
          <a:prstGeom prst="rect">
            <a:avLst/>
          </a:prstGeom>
          <a:noFill/>
          <a:ln w="9525">
            <a:noFill/>
            <a:miter lim="800000"/>
            <a:headEnd/>
            <a:tailEnd/>
          </a:ln>
        </p:spPr>
        <p:txBody>
          <a:bodyPr>
            <a:spAutoFit/>
          </a:bodyPr>
          <a:lstStyle/>
          <a:p>
            <a:pPr marL="342900" indent="-342900">
              <a:spcBef>
                <a:spcPct val="20000"/>
              </a:spcBef>
              <a:defRPr/>
            </a:pPr>
            <a:r>
              <a:rPr lang="en-US" b="1" kern="0" dirty="0">
                <a:effectLst>
                  <a:outerShdw blurRad="38100" dist="38100" dir="2700000" algn="tl">
                    <a:srgbClr val="000000">
                      <a:alpha val="43137"/>
                    </a:srgbClr>
                  </a:outerShdw>
                </a:effectLst>
                <a:cs typeface="Arial" pitchFamily="34" charset="0"/>
              </a:rPr>
              <a:t>Three Pillars of Sustainability</a:t>
            </a:r>
          </a:p>
          <a:p>
            <a:pPr marL="342900" indent="-342900" algn="l">
              <a:spcBef>
                <a:spcPct val="20000"/>
              </a:spcBef>
              <a:buFontTx/>
              <a:buChar char="•"/>
              <a:defRPr/>
            </a:pPr>
            <a:r>
              <a:rPr lang="en-US" b="1" kern="0" dirty="0">
                <a:effectLst>
                  <a:outerShdw blurRad="38100" dist="38100" dir="2700000" algn="tl">
                    <a:srgbClr val="000000">
                      <a:alpha val="43137"/>
                    </a:srgbClr>
                  </a:outerShdw>
                </a:effectLst>
                <a:cs typeface="Arial" pitchFamily="34" charset="0"/>
              </a:rPr>
              <a:t>Economic Prosperity</a:t>
            </a:r>
            <a:br>
              <a:rPr lang="en-US" b="1" kern="0" dirty="0">
                <a:effectLst>
                  <a:outerShdw blurRad="38100" dist="38100" dir="2700000" algn="tl">
                    <a:srgbClr val="000000">
                      <a:alpha val="43137"/>
                    </a:srgbClr>
                  </a:outerShdw>
                </a:effectLst>
                <a:cs typeface="Arial" pitchFamily="34" charset="0"/>
              </a:rPr>
            </a:br>
            <a:r>
              <a:rPr lang="en-US" b="1" kern="0" dirty="0">
                <a:effectLst>
                  <a:outerShdw blurRad="38100" dist="38100" dir="2700000" algn="tl">
                    <a:srgbClr val="000000">
                      <a:alpha val="43137"/>
                    </a:srgbClr>
                  </a:outerShdw>
                </a:effectLst>
                <a:cs typeface="Arial" pitchFamily="34" charset="0"/>
              </a:rPr>
              <a:t>	</a:t>
            </a:r>
            <a:r>
              <a:rPr lang="en-US" sz="2000" b="1" kern="0" dirty="0">
                <a:effectLst>
                  <a:outerShdw blurRad="38100" dist="38100" dir="2700000" algn="tl">
                    <a:srgbClr val="000000">
                      <a:alpha val="43137"/>
                    </a:srgbClr>
                  </a:outerShdw>
                </a:effectLst>
                <a:cs typeface="Arial" pitchFamily="34" charset="0"/>
              </a:rPr>
              <a:t>Completion of an NDOT Landscape and Aesthetics project can 	involve as many as 20 different professional </a:t>
            </a:r>
            <a:r>
              <a:rPr lang="en-US" sz="2000" b="1" kern="0" dirty="0" smtClean="0">
                <a:effectLst>
                  <a:outerShdw blurRad="38100" dist="38100" dir="2700000" algn="tl">
                    <a:srgbClr val="000000">
                      <a:alpha val="43137"/>
                    </a:srgbClr>
                  </a:outerShdw>
                </a:effectLst>
                <a:cs typeface="Arial" pitchFamily="34" charset="0"/>
              </a:rPr>
              <a:t>disciplines </a:t>
            </a:r>
            <a:r>
              <a:rPr lang="en-US" sz="2000" b="1" kern="0" dirty="0">
                <a:effectLst>
                  <a:outerShdw blurRad="38100" dist="38100" dir="2700000" algn="tl">
                    <a:srgbClr val="000000">
                      <a:alpha val="43137"/>
                    </a:srgbClr>
                  </a:outerShdw>
                </a:effectLst>
                <a:cs typeface="Arial" pitchFamily="34" charset="0"/>
              </a:rPr>
              <a:t>in </a:t>
            </a:r>
            <a:r>
              <a:rPr lang="en-US" sz="2000" b="1" kern="0" dirty="0" smtClean="0">
                <a:effectLst>
                  <a:outerShdw blurRad="38100" dist="38100" dir="2700000" algn="tl">
                    <a:srgbClr val="000000">
                      <a:alpha val="43137"/>
                    </a:srgbClr>
                  </a:outerShdw>
                </a:effectLst>
                <a:cs typeface="Arial" pitchFamily="34" charset="0"/>
              </a:rPr>
              <a:t>	fields ranging </a:t>
            </a:r>
            <a:r>
              <a:rPr lang="en-US" sz="2000" b="1" kern="0" dirty="0">
                <a:effectLst>
                  <a:outerShdw blurRad="38100" dist="38100" dir="2700000" algn="tl">
                    <a:srgbClr val="000000">
                      <a:alpha val="43137"/>
                    </a:srgbClr>
                  </a:outerShdw>
                </a:effectLst>
                <a:cs typeface="Arial" pitchFamily="34" charset="0"/>
              </a:rPr>
              <a:t>from biology to welding.</a:t>
            </a:r>
          </a:p>
          <a:p>
            <a:pPr marL="342900" indent="-342900" algn="l">
              <a:spcBef>
                <a:spcPct val="20000"/>
              </a:spcBef>
              <a:buFontTx/>
              <a:buChar char="•"/>
              <a:defRPr/>
            </a:pPr>
            <a:r>
              <a:rPr lang="en-US" b="1" kern="0" dirty="0">
                <a:effectLst>
                  <a:outerShdw blurRad="38100" dist="38100" dir="2700000" algn="tl">
                    <a:srgbClr val="000000">
                      <a:alpha val="43137"/>
                    </a:srgbClr>
                  </a:outerShdw>
                </a:effectLst>
                <a:cs typeface="Arial" pitchFamily="34" charset="0"/>
              </a:rPr>
              <a:t>Environmental Protection</a:t>
            </a:r>
            <a:br>
              <a:rPr lang="en-US" b="1" kern="0" dirty="0">
                <a:effectLst>
                  <a:outerShdw blurRad="38100" dist="38100" dir="2700000" algn="tl">
                    <a:srgbClr val="000000">
                      <a:alpha val="43137"/>
                    </a:srgbClr>
                  </a:outerShdw>
                </a:effectLst>
                <a:cs typeface="Arial" pitchFamily="34" charset="0"/>
              </a:rPr>
            </a:br>
            <a:r>
              <a:rPr lang="en-US" b="1" kern="0" dirty="0">
                <a:effectLst>
                  <a:outerShdw blurRad="38100" dist="38100" dir="2700000" algn="tl">
                    <a:srgbClr val="000000">
                      <a:alpha val="43137"/>
                    </a:srgbClr>
                  </a:outerShdw>
                </a:effectLst>
                <a:cs typeface="Arial" pitchFamily="34" charset="0"/>
              </a:rPr>
              <a:t>	</a:t>
            </a:r>
            <a:r>
              <a:rPr lang="en-US" sz="2000" b="1" kern="0" dirty="0">
                <a:effectLst>
                  <a:outerShdw blurRad="38100" dist="38100" dir="2700000" algn="tl">
                    <a:srgbClr val="000000">
                      <a:alpha val="43137"/>
                    </a:srgbClr>
                  </a:outerShdw>
                </a:effectLst>
                <a:cs typeface="Arial" pitchFamily="34" charset="0"/>
              </a:rPr>
              <a:t>Practices include using drought tolerant vegetation, water 	harvesting, erosion control, revegetation including cactus 	salvage and replanting and protection and creation of wildlife 	habitat.</a:t>
            </a:r>
          </a:p>
          <a:p>
            <a:pPr marL="342900" indent="-342900" algn="l">
              <a:spcBef>
                <a:spcPct val="20000"/>
              </a:spcBef>
              <a:buFontTx/>
              <a:buChar char="•"/>
              <a:defRPr/>
            </a:pPr>
            <a:r>
              <a:rPr lang="en-US" b="1" kern="0" dirty="0">
                <a:effectLst>
                  <a:outerShdw blurRad="38100" dist="38100" dir="2700000" algn="tl">
                    <a:srgbClr val="000000">
                      <a:alpha val="43137"/>
                    </a:srgbClr>
                  </a:outerShdw>
                </a:effectLst>
                <a:cs typeface="Arial" pitchFamily="34" charset="0"/>
              </a:rPr>
              <a:t>Social Justice</a:t>
            </a:r>
            <a:br>
              <a:rPr lang="en-US" b="1" kern="0" dirty="0">
                <a:effectLst>
                  <a:outerShdw blurRad="38100" dist="38100" dir="2700000" algn="tl">
                    <a:srgbClr val="000000">
                      <a:alpha val="43137"/>
                    </a:srgbClr>
                  </a:outerShdw>
                </a:effectLst>
                <a:cs typeface="Arial" pitchFamily="34" charset="0"/>
              </a:rPr>
            </a:br>
            <a:r>
              <a:rPr lang="en-US" b="1" kern="0" dirty="0">
                <a:effectLst>
                  <a:outerShdw blurRad="38100" dist="38100" dir="2700000" algn="tl">
                    <a:srgbClr val="000000">
                      <a:alpha val="43137"/>
                    </a:srgbClr>
                  </a:outerShdw>
                </a:effectLst>
                <a:cs typeface="Arial" pitchFamily="34" charset="0"/>
              </a:rPr>
              <a:t>	</a:t>
            </a:r>
            <a:r>
              <a:rPr lang="en-US" sz="2000" b="1" kern="0" dirty="0">
                <a:effectLst>
                  <a:outerShdw blurRad="38100" dist="38100" dir="2700000" algn="tl">
                    <a:srgbClr val="000000">
                      <a:alpha val="43137"/>
                    </a:srgbClr>
                  </a:outerShdw>
                </a:effectLst>
                <a:cs typeface="Arial" pitchFamily="34" charset="0"/>
              </a:rPr>
              <a:t>Projects help communities maintain a sense of pride, improve 	property values, attract business and reduce graffiti.</a:t>
            </a:r>
            <a:r>
              <a:rPr lang="en-US" b="1" kern="0" dirty="0">
                <a:effectLst>
                  <a:outerShdw blurRad="38100" dist="38100" dir="2700000" algn="tl">
                    <a:srgbClr val="000000">
                      <a:alpha val="43137"/>
                    </a:srgbClr>
                  </a:outerShdw>
                </a:effectLst>
                <a:cs typeface="Arial" pitchFamily="34" charset="0"/>
              </a:rPr>
              <a:t/>
            </a:r>
            <a:br>
              <a:rPr lang="en-US" b="1" kern="0" dirty="0">
                <a:effectLst>
                  <a:outerShdw blurRad="38100" dist="38100" dir="2700000" algn="tl">
                    <a:srgbClr val="000000">
                      <a:alpha val="43137"/>
                    </a:srgbClr>
                  </a:outerShdw>
                </a:effectLst>
                <a:cs typeface="Arial" pitchFamily="34" charset="0"/>
              </a:rPr>
            </a:br>
            <a:r>
              <a:rPr lang="en-US" b="1" kern="0" dirty="0">
                <a:effectLst>
                  <a:outerShdw blurRad="38100" dist="38100" dir="2700000" algn="tl">
                    <a:srgbClr val="000000">
                      <a:alpha val="43137"/>
                    </a:srgbClr>
                  </a:outerShdw>
                </a:effectLst>
                <a:cs typeface="Arial" pitchFamily="34" charset="0"/>
              </a:rPr>
              <a:t>	</a:t>
            </a:r>
          </a:p>
        </p:txBody>
      </p:sp>
      <p:sp>
        <p:nvSpPr>
          <p:cNvPr id="17412" name="Text Box 12"/>
          <p:cNvSpPr txBox="1">
            <a:spLocks noChangeArrowheads="1"/>
          </p:cNvSpPr>
          <p:nvPr/>
        </p:nvSpPr>
        <p:spPr bwMode="auto">
          <a:xfrm>
            <a:off x="1939925" y="358775"/>
            <a:ext cx="5145088" cy="646113"/>
          </a:xfrm>
          <a:prstGeom prst="rect">
            <a:avLst/>
          </a:prstGeom>
          <a:noFill/>
          <a:ln w="9525" algn="ctr">
            <a:noFill/>
            <a:miter lim="800000"/>
            <a:headEnd/>
            <a:tailEnd/>
          </a:ln>
        </p:spPr>
        <p:txBody>
          <a:bodyPr lIns="91373" tIns="45689" rIns="91373" bIns="45689">
            <a:spAutoFit/>
          </a:bodyPr>
          <a:lstStyle/>
          <a:p>
            <a:pPr>
              <a:spcBef>
                <a:spcPct val="50000"/>
              </a:spcBef>
              <a:defRPr/>
            </a:pPr>
            <a:r>
              <a:rPr lang="en-US" sz="3600" b="1" dirty="0">
                <a:effectLst>
                  <a:outerShdw blurRad="38100" dist="38100" dir="2700000" algn="tl">
                    <a:srgbClr val="000000">
                      <a:alpha val="43137"/>
                    </a:srgbClr>
                  </a:outerShdw>
                </a:effectLst>
                <a:latin typeface="Arial" charset="0"/>
              </a:rPr>
              <a:t>Sustainability</a:t>
            </a:r>
          </a:p>
        </p:txBody>
      </p:sp>
      <p:pic>
        <p:nvPicPr>
          <p:cNvPr id="4" name="Picture 3" descr="bridge pier drwg.png"/>
          <p:cNvPicPr>
            <a:picLocks noChangeAspect="1"/>
          </p:cNvPicPr>
          <p:nvPr/>
        </p:nvPicPr>
        <p:blipFill>
          <a:blip r:embed="rId4" cstate="print"/>
          <a:stretch>
            <a:fillRect/>
          </a:stretch>
        </p:blipFill>
        <p:spPr>
          <a:xfrm>
            <a:off x="212726" y="5002306"/>
            <a:ext cx="1087814" cy="15207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22288" y="261938"/>
            <a:ext cx="8150225" cy="1292225"/>
          </a:xfrm>
          <a:prstGeom prst="rect">
            <a:avLst/>
          </a:prstGeom>
          <a:noFill/>
          <a:ln w="9525">
            <a:noFill/>
            <a:miter lim="800000"/>
            <a:headEnd/>
            <a:tailEnd/>
          </a:ln>
        </p:spPr>
        <p:txBody>
          <a:bodyPr>
            <a:spAutoFit/>
          </a:bodyPr>
          <a:lstStyle/>
          <a:p>
            <a:pPr algn="l">
              <a:defRPr/>
            </a:pPr>
            <a:r>
              <a:rPr lang="en-US" sz="2600" dirty="0">
                <a:effectLst>
                  <a:outerShdw blurRad="38100" dist="38100" dir="2700000" algn="tl">
                    <a:srgbClr val="000000">
                      <a:alpha val="43137"/>
                    </a:srgbClr>
                  </a:outerShdw>
                </a:effectLst>
                <a:latin typeface="Arial" charset="0"/>
              </a:rPr>
              <a:t>Landscape and Aesthetics involves the total visual impression of the highway, encompassing landform, structures, plants, colors, textures and art.</a:t>
            </a:r>
            <a:endParaRPr lang="en-US" sz="2600" b="1" dirty="0">
              <a:effectLst>
                <a:outerShdw blurRad="38100" dist="38100" dir="2700000" algn="tl">
                  <a:srgbClr val="000000">
                    <a:alpha val="43137"/>
                  </a:srgbClr>
                </a:outerShdw>
              </a:effectLst>
              <a:latin typeface="Arial" charset="0"/>
            </a:endParaRPr>
          </a:p>
        </p:txBody>
      </p:sp>
      <p:sp>
        <p:nvSpPr>
          <p:cNvPr id="29699" name="Text Box 5"/>
          <p:cNvSpPr txBox="1">
            <a:spLocks noChangeArrowheads="1"/>
          </p:cNvSpPr>
          <p:nvPr/>
        </p:nvSpPr>
        <p:spPr bwMode="auto">
          <a:xfrm>
            <a:off x="9907588" y="4106863"/>
            <a:ext cx="2590800" cy="244475"/>
          </a:xfrm>
          <a:prstGeom prst="rect">
            <a:avLst/>
          </a:prstGeom>
          <a:noFill/>
          <a:ln w="9525">
            <a:noFill/>
            <a:miter lim="800000"/>
            <a:headEnd/>
            <a:tailEnd/>
          </a:ln>
        </p:spPr>
        <p:txBody>
          <a:bodyPr lIns="91426" tIns="45713" rIns="91426" bIns="45713">
            <a:spAutoFit/>
          </a:bodyPr>
          <a:lstStyle/>
          <a:p>
            <a:pPr algn="l">
              <a:spcBef>
                <a:spcPct val="50000"/>
              </a:spcBef>
            </a:pPr>
            <a:r>
              <a:rPr lang="en-US" sz="1000" b="1"/>
              <a:t>Landscape Architecture Magazine</a:t>
            </a:r>
          </a:p>
        </p:txBody>
      </p:sp>
      <p:pic>
        <p:nvPicPr>
          <p:cNvPr id="494598" name="Picture 6" descr="CorridorPlan"/>
          <p:cNvPicPr>
            <a:picLocks noChangeAspect="1" noChangeArrowheads="1"/>
          </p:cNvPicPr>
          <p:nvPr/>
        </p:nvPicPr>
        <p:blipFill>
          <a:blip r:embed="rId3" cstate="print">
            <a:lum bright="-20000" contrast="20000"/>
          </a:blip>
          <a:srcRect/>
          <a:stretch>
            <a:fillRect/>
          </a:stretch>
        </p:blipFill>
        <p:spPr bwMode="auto">
          <a:xfrm>
            <a:off x="9537700" y="525463"/>
            <a:ext cx="2809875" cy="3632200"/>
          </a:xfrm>
          <a:prstGeom prst="rect">
            <a:avLst/>
          </a:prstGeom>
          <a:noFill/>
          <a:effectLst>
            <a:outerShdw dist="53882" dir="2700000" algn="ctr" rotWithShape="0">
              <a:schemeClr val="tx1"/>
            </a:outerShdw>
          </a:effectLst>
        </p:spPr>
      </p:pic>
      <p:sp>
        <p:nvSpPr>
          <p:cNvPr id="9" name="TextBox 8"/>
          <p:cNvSpPr txBox="1"/>
          <p:nvPr/>
        </p:nvSpPr>
        <p:spPr>
          <a:xfrm>
            <a:off x="512763" y="1966913"/>
            <a:ext cx="3135312" cy="3786187"/>
          </a:xfrm>
          <a:prstGeom prst="rect">
            <a:avLst/>
          </a:prstGeom>
          <a:noFill/>
        </p:spPr>
        <p:txBody>
          <a:bodyPr>
            <a:spAutoFit/>
          </a:bodyPr>
          <a:lstStyle/>
          <a:p>
            <a:pPr algn="l">
              <a:defRPr/>
            </a:pPr>
            <a:r>
              <a:rPr lang="en-US" sz="2000" dirty="0">
                <a:effectLst>
                  <a:outerShdw blurRad="38100" dist="38100" dir="2700000" algn="tl">
                    <a:srgbClr val="000000">
                      <a:alpha val="43137"/>
                    </a:srgbClr>
                  </a:outerShdw>
                </a:effectLst>
                <a:latin typeface="Arial" charset="0"/>
              </a:rPr>
              <a:t>We envision a system of state highways that reflect the land and people of Nevada.</a:t>
            </a:r>
          </a:p>
          <a:p>
            <a:pPr algn="l">
              <a:defRPr/>
            </a:pPr>
            <a:endParaRPr lang="en-US" sz="2000" dirty="0">
              <a:effectLst>
                <a:outerShdw blurRad="38100" dist="38100" dir="2700000" algn="tl">
                  <a:srgbClr val="000000">
                    <a:alpha val="43137"/>
                  </a:srgbClr>
                </a:outerShdw>
              </a:effectLst>
              <a:latin typeface="Arial" charset="0"/>
            </a:endParaRPr>
          </a:p>
          <a:p>
            <a:pPr algn="l">
              <a:defRPr/>
            </a:pPr>
            <a:r>
              <a:rPr lang="en-US" sz="2000" dirty="0">
                <a:effectLst>
                  <a:outerShdw blurRad="38100" dist="38100" dir="2700000" algn="tl">
                    <a:srgbClr val="000000">
                      <a:alpha val="43137"/>
                    </a:srgbClr>
                  </a:outerShdw>
                </a:effectLst>
                <a:latin typeface="Arial" charset="0"/>
              </a:rPr>
              <a:t>We believe that Nevada should have highways that are aesthetically pleasing, as well as safe, cost effective and sustainable. </a:t>
            </a:r>
          </a:p>
          <a:p>
            <a:pPr algn="l">
              <a:defRPr/>
            </a:pPr>
            <a:endParaRPr lang="en-US" sz="2000" dirty="0">
              <a:effectLst>
                <a:outerShdw blurRad="38100" dist="38100" dir="2700000" algn="tl">
                  <a:srgbClr val="000000">
                    <a:alpha val="43137"/>
                  </a:srgbClr>
                </a:outerShdw>
              </a:effectLst>
              <a:latin typeface="Arial" charset="0"/>
            </a:endParaRPr>
          </a:p>
        </p:txBody>
      </p:sp>
      <p:pic>
        <p:nvPicPr>
          <p:cNvPr id="11" name="Picture 4" descr="IMG_7251.JPG"/>
          <p:cNvPicPr>
            <a:picLocks noChangeAspect="1"/>
          </p:cNvPicPr>
          <p:nvPr/>
        </p:nvPicPr>
        <p:blipFill>
          <a:blip r:embed="rId4" cstate="print"/>
          <a:srcRect/>
          <a:stretch>
            <a:fillRect/>
          </a:stretch>
        </p:blipFill>
        <p:spPr bwMode="auto">
          <a:xfrm>
            <a:off x="4102100" y="1836738"/>
            <a:ext cx="3946525" cy="2347912"/>
          </a:xfrm>
          <a:prstGeom prst="rect">
            <a:avLst/>
          </a:prstGeom>
          <a:ln>
            <a:noFill/>
          </a:ln>
          <a:effectLst>
            <a:outerShdw blurRad="292100" dist="139700" dir="2700000" algn="tl" rotWithShape="0">
              <a:srgbClr val="333333">
                <a:alpha val="65000"/>
              </a:srgbClr>
            </a:outerShdw>
          </a:effectLst>
        </p:spPr>
      </p:pic>
      <p:pic>
        <p:nvPicPr>
          <p:cNvPr id="18438" name="Picture 10" descr="enhanced native-roadside-cp.tif"/>
          <p:cNvPicPr>
            <a:picLocks noChangeAspect="1"/>
          </p:cNvPicPr>
          <p:nvPr/>
        </p:nvPicPr>
        <p:blipFill>
          <a:blip r:embed="rId5" cstate="print"/>
          <a:srcRect/>
          <a:stretch>
            <a:fillRect/>
          </a:stretch>
        </p:blipFill>
        <p:spPr bwMode="auto">
          <a:xfrm>
            <a:off x="5362575" y="3802063"/>
            <a:ext cx="3251200" cy="2117725"/>
          </a:xfrm>
          <a:prstGeom prst="rect">
            <a:avLst/>
          </a:prstGeom>
          <a:ln>
            <a:noFill/>
          </a:ln>
          <a:effectLst>
            <a:outerShdw blurRad="292100" dist="139700" dir="2700000" algn="tl" rotWithShape="0">
              <a:srgbClr val="333333">
                <a:alpha val="65000"/>
              </a:srgbClr>
            </a:outerShdw>
          </a:effectLst>
        </p:spPr>
      </p:pic>
      <p:pic>
        <p:nvPicPr>
          <p:cNvPr id="10" name="Picture 9" descr="rest area.jpg"/>
          <p:cNvPicPr>
            <a:picLocks noChangeAspect="1"/>
          </p:cNvPicPr>
          <p:nvPr/>
        </p:nvPicPr>
        <p:blipFill>
          <a:blip r:embed="rId6" cstate="print"/>
          <a:srcRect r="4194" b="24380"/>
          <a:stretch>
            <a:fillRect/>
          </a:stretch>
        </p:blipFill>
        <p:spPr>
          <a:xfrm>
            <a:off x="3178175" y="4873625"/>
            <a:ext cx="2725738" cy="1704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ut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eep.jpg"/>
          <p:cNvPicPr>
            <a:picLocks noChangeAspect="1"/>
          </p:cNvPicPr>
          <p:nvPr/>
        </p:nvPicPr>
        <p:blipFill>
          <a:blip r:embed="rId2" cstate="print"/>
          <a:srcRect/>
          <a:stretch>
            <a:fillRect/>
          </a:stretch>
        </p:blipFill>
        <p:spPr bwMode="auto">
          <a:xfrm>
            <a:off x="679988" y="959901"/>
            <a:ext cx="3243493" cy="2163127"/>
          </a:xfrm>
          <a:prstGeom prst="rect">
            <a:avLst/>
          </a:prstGeom>
          <a:noFill/>
          <a:ln w="9525">
            <a:noFill/>
            <a:miter lim="800000"/>
            <a:headEnd/>
            <a:tailEnd/>
          </a:ln>
        </p:spPr>
      </p:pic>
      <p:pic>
        <p:nvPicPr>
          <p:cNvPr id="50182" name="Picture 6" descr="East abut 3'4"/>
          <p:cNvPicPr>
            <a:picLocks noChangeAspect="1" noChangeArrowheads="1"/>
          </p:cNvPicPr>
          <p:nvPr/>
        </p:nvPicPr>
        <p:blipFill>
          <a:blip r:embed="rId3" cstate="print"/>
          <a:srcRect/>
          <a:stretch>
            <a:fillRect/>
          </a:stretch>
        </p:blipFill>
        <p:spPr bwMode="auto">
          <a:xfrm>
            <a:off x="3784210" y="2644726"/>
            <a:ext cx="2335237" cy="3629465"/>
          </a:xfrm>
          <a:prstGeom prst="rect">
            <a:avLst/>
          </a:prstGeom>
          <a:noFill/>
          <a:ln w="9525" cap="flat" cmpd="sng" algn="ctr">
            <a:noFill/>
            <a:prstDash val="solid"/>
            <a:miter lim="800000"/>
            <a:headEnd/>
            <a:tailEnd/>
          </a:ln>
        </p:spPr>
      </p:pic>
      <p:sp>
        <p:nvSpPr>
          <p:cNvPr id="3" name="TextBox 2"/>
          <p:cNvSpPr txBox="1"/>
          <p:nvPr/>
        </p:nvSpPr>
        <p:spPr>
          <a:xfrm>
            <a:off x="4107767" y="787791"/>
            <a:ext cx="4807854" cy="2889009"/>
          </a:xfrm>
          <a:prstGeom prst="rect">
            <a:avLst/>
          </a:prstGeom>
          <a:noFill/>
        </p:spPr>
        <p:txBody>
          <a:bodyPr wrap="square">
            <a:spAutoFit/>
          </a:bodyPr>
          <a:lstStyle/>
          <a:p>
            <a:pPr algn="r">
              <a:defRPr/>
            </a:pPr>
            <a:r>
              <a:rPr lang="en-US" sz="1600" dirty="0">
                <a:effectLst>
                  <a:outerShdw blurRad="38100" dist="38100" dir="2700000" algn="tl">
                    <a:srgbClr val="000000">
                      <a:alpha val="43137"/>
                    </a:srgbClr>
                  </a:outerShdw>
                </a:effectLst>
                <a:latin typeface="Arial" charset="0"/>
              </a:rPr>
              <a:t>“Another part of all these projects </a:t>
            </a:r>
            <a:r>
              <a:rPr lang="en-US" sz="1600" dirty="0" smtClean="0">
                <a:effectLst>
                  <a:outerShdw blurRad="38100" dist="38100" dir="2700000" algn="tl">
                    <a:srgbClr val="000000">
                      <a:alpha val="43137"/>
                    </a:srgbClr>
                  </a:outerShdw>
                </a:effectLst>
                <a:latin typeface="Arial" charset="0"/>
              </a:rPr>
              <a:t>might be </a:t>
            </a:r>
            <a:r>
              <a:rPr lang="en-US" sz="1600" dirty="0">
                <a:effectLst>
                  <a:outerShdw blurRad="38100" dist="38100" dir="2700000" algn="tl">
                    <a:srgbClr val="000000">
                      <a:alpha val="43137"/>
                    </a:srgbClr>
                  </a:outerShdw>
                </a:effectLst>
                <a:latin typeface="Arial" charset="0"/>
              </a:rPr>
              <a:t>a bit more subtle but also is important. That’s the effort -- and money -- that NDOT and other agencies have committed to public art to go along with the road improvements. It’s a recognition that road building doesn’t have to create a blight on the landscape but can instead beautify the community visually, too. </a:t>
            </a:r>
          </a:p>
          <a:p>
            <a:pPr>
              <a:defRPr/>
            </a:pPr>
            <a:r>
              <a:rPr lang="en-US" sz="1600" dirty="0" smtClean="0">
                <a:effectLst>
                  <a:outerShdw blurRad="38100" dist="38100" dir="2700000" algn="tl">
                    <a:srgbClr val="000000">
                      <a:alpha val="43137"/>
                    </a:srgbClr>
                  </a:outerShdw>
                </a:effectLst>
                <a:latin typeface="Arial" charset="0"/>
              </a:rPr>
              <a:t>			They’ve </a:t>
            </a:r>
            <a:r>
              <a:rPr lang="en-US" sz="1600" dirty="0">
                <a:effectLst>
                  <a:outerShdw blurRad="38100" dist="38100" dir="2700000" algn="tl">
                    <a:srgbClr val="000000">
                      <a:alpha val="43137"/>
                    </a:srgbClr>
                  </a:outerShdw>
                </a:effectLst>
                <a:latin typeface="Arial" charset="0"/>
              </a:rPr>
              <a:t>succeeded.” </a:t>
            </a:r>
          </a:p>
          <a:p>
            <a:pPr>
              <a:defRPr/>
            </a:pPr>
            <a:r>
              <a:rPr lang="en-US" sz="1600" dirty="0" smtClean="0">
                <a:effectLst>
                  <a:outerShdw blurRad="38100" dist="38100" dir="2700000" algn="tl">
                    <a:srgbClr val="000000">
                      <a:alpha val="43137"/>
                    </a:srgbClr>
                  </a:outerShdw>
                </a:effectLst>
                <a:latin typeface="Arial" charset="0"/>
              </a:rPr>
              <a:t>			RGJ </a:t>
            </a:r>
            <a:r>
              <a:rPr lang="en-US" sz="1600" dirty="0">
                <a:effectLst>
                  <a:outerShdw blurRad="38100" dist="38100" dir="2700000" algn="tl">
                    <a:srgbClr val="000000">
                      <a:alpha val="43137"/>
                    </a:srgbClr>
                  </a:outerShdw>
                </a:effectLst>
                <a:latin typeface="Arial" charset="0"/>
              </a:rPr>
              <a:t>editorial </a:t>
            </a:r>
          </a:p>
          <a:p>
            <a:pPr>
              <a:defRPr/>
            </a:pPr>
            <a:r>
              <a:rPr lang="en-US" sz="1600" dirty="0" smtClean="0">
                <a:effectLst>
                  <a:outerShdw blurRad="38100" dist="38100" dir="2700000" algn="tl">
                    <a:srgbClr val="000000">
                      <a:alpha val="43137"/>
                    </a:srgbClr>
                  </a:outerShdw>
                </a:effectLst>
                <a:latin typeface="Arial" charset="0"/>
              </a:rPr>
              <a:t>			November </a:t>
            </a:r>
            <a:r>
              <a:rPr lang="en-US" sz="1600" dirty="0">
                <a:effectLst>
                  <a:outerShdw blurRad="38100" dist="38100" dir="2700000" algn="tl">
                    <a:srgbClr val="000000">
                      <a:alpha val="43137"/>
                    </a:srgbClr>
                  </a:outerShdw>
                </a:effectLst>
                <a:latin typeface="Arial" charset="0"/>
              </a:rPr>
              <a:t>29, 2012</a:t>
            </a:r>
          </a:p>
        </p:txBody>
      </p:sp>
      <p:sp>
        <p:nvSpPr>
          <p:cNvPr id="7" name="TextBox 6"/>
          <p:cNvSpPr txBox="1"/>
          <p:nvPr/>
        </p:nvSpPr>
        <p:spPr>
          <a:xfrm>
            <a:off x="478302" y="3404383"/>
            <a:ext cx="3474719" cy="3046988"/>
          </a:xfrm>
          <a:prstGeom prst="rect">
            <a:avLst/>
          </a:prstGeom>
          <a:noFill/>
        </p:spPr>
        <p:txBody>
          <a:bodyPr wrap="square">
            <a:spAutoFit/>
          </a:bodyPr>
          <a:lstStyle/>
          <a:p>
            <a:pPr algn="l" eaLnBrk="0" hangingPunct="0">
              <a:defRPr/>
            </a:pPr>
            <a:r>
              <a:rPr lang="en-US" sz="1600" dirty="0">
                <a:effectLst>
                  <a:outerShdw blurRad="38100" dist="38100" dir="2700000" algn="tl">
                    <a:srgbClr val="000000">
                      <a:alpha val="43137"/>
                    </a:srgbClr>
                  </a:outerShdw>
                </a:effectLst>
                <a:latin typeface="Arial"/>
                <a:ea typeface="ヒラギノ角ゴ Pro W3" charset="0"/>
                <a:cs typeface="Times New Roman" pitchFamily="18" charset="0"/>
              </a:rPr>
              <a:t>“</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When you see public art instead of a bunch of weeds, it shows we</a:t>
            </a:r>
            <a:r>
              <a:rPr lang="en-US" sz="1600" dirty="0">
                <a:effectLst>
                  <a:outerShdw blurRad="38100" dist="38100" dir="2700000" algn="tl">
                    <a:srgbClr val="000000">
                      <a:alpha val="43137"/>
                    </a:srgbClr>
                  </a:outerShdw>
                </a:effectLst>
                <a:latin typeface="Arial"/>
                <a:ea typeface="ヒラギノ角ゴ Pro W3" charset="0"/>
                <a:cs typeface="Times New Roman" pitchFamily="18" charset="0"/>
              </a:rPr>
              <a:t>’</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re </a:t>
            </a:r>
            <a:r>
              <a:rPr lang="en-US" sz="1600" dirty="0" smtClean="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trying </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to present ourselves in a certain way, that we take your business seriously and we take this community </a:t>
            </a:r>
            <a:r>
              <a:rPr lang="en-US" sz="1600" dirty="0" smtClean="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seriously</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 </a:t>
            </a:r>
            <a:r>
              <a:rPr lang="en-US" sz="1600" dirty="0" smtClean="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 Public </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art elevates and challenges people. </a:t>
            </a:r>
            <a:r>
              <a:rPr lang="en-US" sz="1600" dirty="0" smtClean="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It </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soothes and encourages.</a:t>
            </a:r>
            <a:r>
              <a:rPr lang="en-US" sz="1600" dirty="0">
                <a:effectLst>
                  <a:outerShdw blurRad="38100" dist="38100" dir="2700000" algn="tl">
                    <a:srgbClr val="000000">
                      <a:alpha val="43137"/>
                    </a:srgbClr>
                  </a:outerShdw>
                </a:effectLst>
                <a:latin typeface="Arial"/>
                <a:ea typeface="ヒラギノ角ゴ Pro W3" charset="0"/>
                <a:cs typeface="Times New Roman" pitchFamily="18" charset="0"/>
              </a:rPr>
              <a:t>”</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 </a:t>
            </a:r>
          </a:p>
          <a:p>
            <a:pPr eaLnBrk="0" hangingPunct="0">
              <a:defRPr/>
            </a:pPr>
            <a:r>
              <a:rPr lang="en-US" sz="1600" dirty="0" smtClean="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                 Reno </a:t>
            </a: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artist  Paolo Cividino</a:t>
            </a:r>
            <a:endParaRPr lang="en-US" sz="1600" dirty="0">
              <a:effectLst>
                <a:outerShdw blurRad="38100" dist="38100" dir="2700000" algn="tl">
                  <a:srgbClr val="000000">
                    <a:alpha val="43137"/>
                  </a:srgbClr>
                </a:outerShdw>
              </a:effectLst>
            </a:endParaRPr>
          </a:p>
          <a:p>
            <a:pPr eaLnBrk="0" hangingPunct="0">
              <a:defRPr/>
            </a:pPr>
            <a:r>
              <a:rPr lang="en-US" sz="1600" dirty="0">
                <a:effectLst>
                  <a:outerShdw blurRad="38100" dist="38100" dir="2700000" algn="tl">
                    <a:srgbClr val="000000">
                      <a:alpha val="43137"/>
                    </a:srgbClr>
                  </a:outerShdw>
                </a:effectLst>
                <a:latin typeface="Stone Sans ITC TT-Semi" charset="0"/>
                <a:ea typeface="ヒラギノ角ゴ Pro W3" charset="0"/>
                <a:cs typeface="Times New Roman" pitchFamily="18" charset="0"/>
              </a:rPr>
              <a:t>October 14, 2012, RGJ Reno Rebirth </a:t>
            </a:r>
            <a:endParaRPr lang="en-US" sz="1600" dirty="0">
              <a:effectLst>
                <a:outerShdw blurRad="38100" dist="38100" dir="2700000" algn="tl">
                  <a:srgbClr val="000000">
                    <a:alpha val="43137"/>
                  </a:srgbClr>
                </a:outerShdw>
              </a:effectLst>
            </a:endParaRPr>
          </a:p>
        </p:txBody>
      </p:sp>
      <p:sp>
        <p:nvSpPr>
          <p:cNvPr id="8" name="TextBox 7"/>
          <p:cNvSpPr txBox="1"/>
          <p:nvPr/>
        </p:nvSpPr>
        <p:spPr>
          <a:xfrm>
            <a:off x="228381" y="366664"/>
            <a:ext cx="8704262" cy="461962"/>
          </a:xfrm>
          <a:prstGeom prst="rect">
            <a:avLst/>
          </a:prstGeom>
          <a:noFill/>
        </p:spPr>
        <p:txBody>
          <a:bodyPr>
            <a:spAutoFit/>
          </a:bodyPr>
          <a:lstStyle/>
          <a:p>
            <a:pPr>
              <a:defRPr/>
            </a:pPr>
            <a:r>
              <a:rPr lang="en-US" dirty="0" smtClean="0">
                <a:effectLst>
                  <a:outerShdw blurRad="38100" dist="38100" dir="2700000" algn="tl">
                    <a:srgbClr val="000000">
                      <a:alpha val="43137"/>
                    </a:srgbClr>
                  </a:outerShdw>
                </a:effectLst>
                <a:latin typeface="Arial" charset="0"/>
              </a:rPr>
              <a:t>Acknowledgements</a:t>
            </a:r>
            <a:endParaRPr lang="en-US" dirty="0">
              <a:effectLst>
                <a:outerShdw blurRad="38100" dist="38100" dir="2700000" algn="tl">
                  <a:srgbClr val="000000">
                    <a:alpha val="43137"/>
                  </a:srgbClr>
                </a:outerShdw>
              </a:effectLst>
              <a:latin typeface="Arial" charset="0"/>
            </a:endParaRPr>
          </a:p>
        </p:txBody>
      </p:sp>
      <p:pic>
        <p:nvPicPr>
          <p:cNvPr id="9" name="Picture 5" descr="East abut 3'4"/>
          <p:cNvPicPr>
            <a:picLocks noChangeAspect="1" noChangeArrowheads="1"/>
          </p:cNvPicPr>
          <p:nvPr/>
        </p:nvPicPr>
        <p:blipFill>
          <a:blip r:embed="rId4" cstate="print"/>
          <a:srcRect/>
          <a:stretch>
            <a:fillRect/>
          </a:stretch>
        </p:blipFill>
        <p:spPr bwMode="auto">
          <a:xfrm>
            <a:off x="6010014" y="4135902"/>
            <a:ext cx="2669749" cy="2152358"/>
          </a:xfrm>
          <a:prstGeom prst="rect">
            <a:avLst/>
          </a:prstGeom>
          <a:noFill/>
          <a:ln w="9525" cap="flat" cmpd="sng" algn="ctr">
            <a:noFill/>
            <a:prstDash val="solid"/>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East abut 3'4"/>
          <p:cNvPicPr>
            <a:picLocks noChangeAspect="1" noChangeArrowheads="1"/>
          </p:cNvPicPr>
          <p:nvPr/>
        </p:nvPicPr>
        <p:blipFill>
          <a:blip r:embed="rId2" cstate="print"/>
          <a:srcRect/>
          <a:stretch>
            <a:fillRect/>
          </a:stretch>
        </p:blipFill>
        <p:spPr bwMode="auto">
          <a:xfrm>
            <a:off x="0" y="239150"/>
            <a:ext cx="8825133" cy="6618850"/>
          </a:xfrm>
          <a:prstGeom prst="rect">
            <a:avLst/>
          </a:prstGeom>
          <a:noFill/>
          <a:ln w="9525" cap="flat" cmpd="sng" algn="ctr">
            <a:noFill/>
            <a:prstDash val="solid"/>
            <a:miter lim="800000"/>
            <a:headEnd/>
            <a:tailEnd/>
          </a:ln>
          <a:effectLst/>
        </p:spPr>
      </p:pic>
      <p:pic>
        <p:nvPicPr>
          <p:cNvPr id="94214" name="Picture 6" descr="East abut 3'4"/>
          <p:cNvPicPr>
            <a:picLocks noChangeAspect="1" noChangeArrowheads="1"/>
          </p:cNvPicPr>
          <p:nvPr/>
        </p:nvPicPr>
        <p:blipFill>
          <a:blip r:embed="rId3" cstate="print"/>
          <a:srcRect/>
          <a:stretch>
            <a:fillRect/>
          </a:stretch>
        </p:blipFill>
        <p:spPr bwMode="auto">
          <a:xfrm>
            <a:off x="5769548" y="4607267"/>
            <a:ext cx="3374452" cy="2250733"/>
          </a:xfrm>
          <a:prstGeom prst="rect">
            <a:avLst/>
          </a:prstGeom>
          <a:noFill/>
          <a:ln w="9525" cap="flat" cmpd="sng" algn="ctr">
            <a:noFill/>
            <a:prstDash val="solid"/>
            <a:miter lim="800000"/>
            <a:headEnd/>
            <a:tailEnd/>
          </a:ln>
          <a:effectLst/>
        </p:spPr>
      </p:pic>
      <p:sp>
        <p:nvSpPr>
          <p:cNvPr id="8" name="TextBox 7"/>
          <p:cNvSpPr txBox="1"/>
          <p:nvPr/>
        </p:nvSpPr>
        <p:spPr>
          <a:xfrm>
            <a:off x="2954215" y="268191"/>
            <a:ext cx="3770142" cy="461962"/>
          </a:xfrm>
          <a:prstGeom prst="rect">
            <a:avLst/>
          </a:prstGeom>
          <a:noFill/>
        </p:spPr>
        <p:txBody>
          <a:bodyPr wrap="square">
            <a:spAutoFit/>
          </a:bodyPr>
          <a:lstStyle/>
          <a:p>
            <a:pPr>
              <a:defRPr/>
            </a:pPr>
            <a:r>
              <a:rPr lang="en-US" dirty="0" smtClean="0">
                <a:effectLst>
                  <a:outerShdw blurRad="38100" dist="38100" dir="2700000" algn="tl">
                    <a:srgbClr val="000000">
                      <a:alpha val="43137"/>
                    </a:srgbClr>
                  </a:outerShdw>
                </a:effectLst>
                <a:latin typeface="Arial" charset="0"/>
              </a:rPr>
              <a:t>Public Approval</a:t>
            </a:r>
            <a:endParaRPr lang="en-US" dirty="0">
              <a:effectLst>
                <a:outerShdw blurRad="38100" dist="38100" dir="2700000" algn="tl">
                  <a:srgbClr val="000000">
                    <a:alpha val="43137"/>
                  </a:srgbClr>
                </a:outerShdw>
              </a:effectLst>
              <a:latin typeface="Arial" charset="0"/>
            </a:endParaRPr>
          </a:p>
        </p:txBody>
      </p:sp>
      <p:sp>
        <p:nvSpPr>
          <p:cNvPr id="6" name="TextBox 5"/>
          <p:cNvSpPr txBox="1"/>
          <p:nvPr/>
        </p:nvSpPr>
        <p:spPr>
          <a:xfrm>
            <a:off x="309489" y="323557"/>
            <a:ext cx="3052690" cy="2246769"/>
          </a:xfrm>
          <a:prstGeom prst="rect">
            <a:avLst/>
          </a:prstGeom>
          <a:noFill/>
        </p:spPr>
        <p:txBody>
          <a:bodyPr wrap="square" rtlCol="0">
            <a:spAutoFit/>
          </a:bodyPr>
          <a:lstStyle/>
          <a:p>
            <a:r>
              <a:rPr lang="en-US" sz="1400" dirty="0" smtClean="0">
                <a:cs typeface="Arial" pitchFamily="34" charset="0"/>
              </a:rPr>
              <a:t>“It </a:t>
            </a:r>
            <a:r>
              <a:rPr lang="en-US" sz="1400" dirty="0">
                <a:cs typeface="Arial" pitchFamily="34" charset="0"/>
              </a:rPr>
              <a:t>is so lovely to see the painted concrete decorations, the magnificent statuary and the beauty created with just rock and gravel.  Thank you so much for cleaning up the trash and weeds and making our roads something to be proud of and appreciated.  It shows we care about our city and how we appear to ourselves and others</a:t>
            </a:r>
            <a:r>
              <a:rPr lang="en-US" sz="1400" dirty="0" smtClean="0">
                <a:cs typeface="Arial" pitchFamily="34" charset="0"/>
              </a:rPr>
              <a:t>.”</a:t>
            </a:r>
            <a:endParaRPr lang="en-US" sz="1400" dirty="0">
              <a:cs typeface="Arial" pitchFamily="34" charset="0"/>
            </a:endParaRPr>
          </a:p>
        </p:txBody>
      </p:sp>
      <p:sp>
        <p:nvSpPr>
          <p:cNvPr id="9" name="TextBox 8"/>
          <p:cNvSpPr txBox="1"/>
          <p:nvPr/>
        </p:nvSpPr>
        <p:spPr>
          <a:xfrm>
            <a:off x="4853354" y="787790"/>
            <a:ext cx="4051496" cy="523220"/>
          </a:xfrm>
          <a:prstGeom prst="rect">
            <a:avLst/>
          </a:prstGeom>
          <a:noFill/>
        </p:spPr>
        <p:txBody>
          <a:bodyPr wrap="square" rtlCol="0">
            <a:spAutoFit/>
          </a:bodyPr>
          <a:lstStyle/>
          <a:p>
            <a:r>
              <a:rPr lang="en-US" sz="1400" dirty="0" smtClean="0"/>
              <a:t>“…how </a:t>
            </a:r>
            <a:r>
              <a:rPr lang="en-US" sz="1400" dirty="0"/>
              <a:t>pleased we are with the facelifts and improvements you have given the freeways. </a:t>
            </a:r>
            <a:r>
              <a:rPr lang="en-US" sz="1400" dirty="0" smtClean="0"/>
              <a:t>”</a:t>
            </a:r>
            <a:endParaRPr lang="en-US" sz="1400" dirty="0"/>
          </a:p>
        </p:txBody>
      </p:sp>
      <p:sp>
        <p:nvSpPr>
          <p:cNvPr id="10" name="TextBox 9"/>
          <p:cNvSpPr txBox="1"/>
          <p:nvPr/>
        </p:nvSpPr>
        <p:spPr>
          <a:xfrm rot="10800000" flipV="1">
            <a:off x="3840479" y="1513879"/>
            <a:ext cx="2999850" cy="1169551"/>
          </a:xfrm>
          <a:prstGeom prst="rect">
            <a:avLst/>
          </a:prstGeom>
          <a:noFill/>
        </p:spPr>
        <p:txBody>
          <a:bodyPr wrap="square" rtlCol="0">
            <a:spAutoFit/>
          </a:bodyPr>
          <a:lstStyle/>
          <a:p>
            <a:r>
              <a:rPr lang="en-US" sz="1400" dirty="0" smtClean="0"/>
              <a:t>“The overpasses and wall artwork and standards/monuments are so appealing.  … you have found a way to make the byways attractive and reflect the spirit of the West.” </a:t>
            </a:r>
            <a:endParaRPr lang="en-US" sz="1400" dirty="0"/>
          </a:p>
        </p:txBody>
      </p:sp>
      <p:sp>
        <p:nvSpPr>
          <p:cNvPr id="11" name="TextBox 10"/>
          <p:cNvSpPr txBox="1"/>
          <p:nvPr/>
        </p:nvSpPr>
        <p:spPr>
          <a:xfrm>
            <a:off x="5373859" y="3193366"/>
            <a:ext cx="3559126" cy="1815882"/>
          </a:xfrm>
          <a:prstGeom prst="rect">
            <a:avLst/>
          </a:prstGeom>
          <a:noFill/>
        </p:spPr>
        <p:txBody>
          <a:bodyPr wrap="square" rtlCol="0">
            <a:spAutoFit/>
          </a:bodyPr>
          <a:lstStyle/>
          <a:p>
            <a:r>
              <a:rPr lang="en-US" sz="1400" dirty="0" smtClean="0"/>
              <a:t>“We would sometimes cringe at the arid open areas by the freeways and the graffiti covered overpasses.  But with the new designs for the signage and the adornment you have incorporated, it really is a sight for tired eyes!!! And what an impact all of this must make on visitors to our area...it shows local pride.”</a:t>
            </a:r>
            <a:endParaRPr lang="en-US" sz="1400" dirty="0"/>
          </a:p>
        </p:txBody>
      </p:sp>
      <p:sp>
        <p:nvSpPr>
          <p:cNvPr id="13" name="Rectangle 12"/>
          <p:cNvSpPr/>
          <p:nvPr/>
        </p:nvSpPr>
        <p:spPr>
          <a:xfrm>
            <a:off x="274320" y="3502299"/>
            <a:ext cx="3242603" cy="738664"/>
          </a:xfrm>
          <a:prstGeom prst="rect">
            <a:avLst/>
          </a:prstGeom>
        </p:spPr>
        <p:txBody>
          <a:bodyPr wrap="square">
            <a:spAutoFit/>
          </a:bodyPr>
          <a:lstStyle/>
          <a:p>
            <a:r>
              <a:rPr lang="en-US" sz="1400" dirty="0" smtClean="0"/>
              <a:t>“Great </a:t>
            </a:r>
            <a:r>
              <a:rPr lang="en-US" sz="1400" dirty="0"/>
              <a:t>job on the I-15 south project. I drove </a:t>
            </a:r>
            <a:r>
              <a:rPr lang="en-US" sz="1400" dirty="0" smtClean="0"/>
              <a:t>to the </a:t>
            </a:r>
            <a:r>
              <a:rPr lang="en-US" sz="1400" dirty="0"/>
              <a:t>south valley yesterday to get a look at it and it's </a:t>
            </a:r>
            <a:r>
              <a:rPr lang="en-US" sz="1400" dirty="0" smtClean="0"/>
              <a:t>impressive …”</a:t>
            </a:r>
            <a:endParaRPr lang="en-US" sz="1400" dirty="0"/>
          </a:p>
        </p:txBody>
      </p:sp>
      <p:sp>
        <p:nvSpPr>
          <p:cNvPr id="14" name="TextBox 13"/>
          <p:cNvSpPr txBox="1"/>
          <p:nvPr/>
        </p:nvSpPr>
        <p:spPr>
          <a:xfrm>
            <a:off x="1941340" y="4304713"/>
            <a:ext cx="3263705" cy="523220"/>
          </a:xfrm>
          <a:prstGeom prst="rect">
            <a:avLst/>
          </a:prstGeom>
          <a:noFill/>
        </p:spPr>
        <p:txBody>
          <a:bodyPr wrap="square" rtlCol="0">
            <a:spAutoFit/>
          </a:bodyPr>
          <a:lstStyle/>
          <a:p>
            <a:r>
              <a:rPr lang="en-US" sz="1400" dirty="0" smtClean="0"/>
              <a:t>“you are doing a great job in improving the freeways in the Las Vegas valley.”</a:t>
            </a:r>
            <a:endParaRPr lang="en-US" sz="1400" dirty="0"/>
          </a:p>
        </p:txBody>
      </p:sp>
      <p:sp>
        <p:nvSpPr>
          <p:cNvPr id="94210" name="Rectangle 2" descr="East abut 3'4"/>
          <p:cNvSpPr>
            <a:spLocks noChangeArrowheads="1"/>
          </p:cNvSpPr>
          <p:nvPr/>
        </p:nvSpPr>
        <p:spPr bwMode="auto">
          <a:xfrm>
            <a:off x="3080825" y="5382800"/>
            <a:ext cx="3348111" cy="738664"/>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rPr>
              <a:t>“…landscape and aesthetics components to leave a good impression for our visitors and residents. </a:t>
            </a:r>
            <a:r>
              <a:rPr lang="en-US" sz="1400" dirty="0" smtClean="0"/>
              <a:t>”</a:t>
            </a:r>
            <a:endParaRPr kumimoji="0" lang="en-US" sz="1400" b="0" i="0" u="none" strike="noStrike" cap="none" normalizeH="0" baseline="0" dirty="0" smtClean="0">
              <a:ln>
                <a:noFill/>
              </a:ln>
              <a:solidFill>
                <a:schemeClr val="tx1"/>
              </a:solidFill>
              <a:effectLst/>
              <a:latin typeface="Arial" pitchFamily="34" charset="0"/>
            </a:endParaRPr>
          </a:p>
        </p:txBody>
      </p:sp>
      <p:pic>
        <p:nvPicPr>
          <p:cNvPr id="20" name="Picture 3" descr="E:\DB S\photo_6.jpg"/>
          <p:cNvPicPr>
            <a:picLocks noChangeAspect="1" noChangeArrowheads="1"/>
          </p:cNvPicPr>
          <p:nvPr/>
        </p:nvPicPr>
        <p:blipFill>
          <a:blip r:embed="rId4" cstate="print"/>
          <a:srcRect/>
          <a:stretch>
            <a:fillRect/>
          </a:stretch>
        </p:blipFill>
        <p:spPr bwMode="auto">
          <a:xfrm>
            <a:off x="241131" y="4754880"/>
            <a:ext cx="2642746" cy="176159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327025" y="822325"/>
            <a:ext cx="3589338" cy="5792788"/>
          </a:xfrm>
          <a:prstGeom prst="rect">
            <a:avLst/>
          </a:prstGeom>
          <a:noFill/>
          <a:ln w="9525">
            <a:noFill/>
            <a:miter lim="800000"/>
            <a:headEnd/>
            <a:tailEnd/>
          </a:ln>
        </p:spPr>
        <p:txBody>
          <a:bodyPr lIns="82296" tIns="45689" rIns="82296" bIns="45689"/>
          <a:lstStyle/>
          <a:p>
            <a:pPr algn="l" defTabSz="117475">
              <a:buFont typeface="Arial" pitchFamily="34" charset="0"/>
              <a:buChar char="•"/>
              <a:defRPr/>
            </a:pPr>
            <a:r>
              <a:rPr lang="en-US" sz="1600" b="1" dirty="0">
                <a:latin typeface="Arial" charset="0"/>
              </a:rPr>
              <a:t>  Landscape and Aesthetics Policy</a:t>
            </a:r>
          </a:p>
          <a:p>
            <a:pPr algn="l" defTabSz="117475">
              <a:buClr>
                <a:srgbClr val="660066"/>
              </a:buClr>
              <a:buFont typeface="Wingdings" pitchFamily="2" charset="2"/>
              <a:buChar char="v"/>
              <a:defRPr/>
            </a:pPr>
            <a:endParaRPr lang="en-US" sz="1400" b="1" dirty="0">
              <a:latin typeface="Arial" charset="0"/>
            </a:endParaRPr>
          </a:p>
          <a:p>
            <a:pPr algn="l" defTabSz="117475">
              <a:buClr>
                <a:srgbClr val="660066"/>
              </a:buClr>
              <a:buFont typeface="Wingdings" pitchFamily="2" charset="2"/>
              <a:buNone/>
              <a:defRPr/>
            </a:pPr>
            <a:r>
              <a:rPr lang="en-US" sz="1400" dirty="0">
                <a:latin typeface="Arial" charset="0"/>
              </a:rPr>
              <a:t> … landscape and aesthetics will be considered along with all other design factors in all transportation projects throughout their life cycles.</a:t>
            </a:r>
          </a:p>
          <a:p>
            <a:pPr algn="l" defTabSz="117475">
              <a:buClr>
                <a:srgbClr val="660066"/>
              </a:buClr>
              <a:buFont typeface="Wingdings" pitchFamily="2" charset="2"/>
              <a:buChar char="v"/>
              <a:defRPr/>
            </a:pPr>
            <a:endParaRPr lang="en-US" sz="1400" b="1" dirty="0">
              <a:latin typeface="Arial" charset="0"/>
            </a:endParaRPr>
          </a:p>
          <a:p>
            <a:pPr marL="168275" indent="-168275" algn="l" defTabSz="117475">
              <a:buFont typeface="Arial" pitchFamily="34" charset="0"/>
              <a:buChar char="•"/>
              <a:defRPr/>
            </a:pPr>
            <a:r>
              <a:rPr lang="en-US" sz="1600" b="1" dirty="0">
                <a:latin typeface="Arial" charset="0"/>
              </a:rPr>
              <a:t>Policy on Partnerships</a:t>
            </a:r>
          </a:p>
          <a:p>
            <a:pPr algn="l" defTabSz="117475">
              <a:buClr>
                <a:srgbClr val="660066"/>
              </a:buClr>
              <a:buFont typeface="Wingdings" pitchFamily="2" charset="2"/>
              <a:buChar char="v"/>
              <a:defRPr/>
            </a:pPr>
            <a:endParaRPr lang="en-US" sz="1400" b="1" dirty="0">
              <a:latin typeface="Arial" charset="0"/>
            </a:endParaRPr>
          </a:p>
          <a:p>
            <a:pPr algn="l" defTabSz="117475">
              <a:buClr>
                <a:srgbClr val="660066"/>
              </a:buClr>
              <a:buFont typeface="Wingdings" pitchFamily="2" charset="2"/>
              <a:buNone/>
              <a:defRPr/>
            </a:pPr>
            <a:r>
              <a:rPr lang="en-US" sz="1400" dirty="0">
                <a:latin typeface="Arial" charset="0"/>
              </a:rPr>
              <a:t>…principles of context-sensitive design guide the development of transportation projects. </a:t>
            </a:r>
          </a:p>
          <a:p>
            <a:pPr algn="l" defTabSz="117475">
              <a:buClr>
                <a:srgbClr val="660066"/>
              </a:buClr>
              <a:defRPr/>
            </a:pPr>
            <a:endParaRPr lang="en-US" sz="1400" b="1" dirty="0">
              <a:latin typeface="Arial" charset="0"/>
            </a:endParaRPr>
          </a:p>
          <a:p>
            <a:pPr marL="168275" indent="-168275" algn="l" defTabSz="117475">
              <a:buFont typeface="Arial" pitchFamily="34" charset="0"/>
              <a:buChar char="•"/>
              <a:defRPr/>
            </a:pPr>
            <a:r>
              <a:rPr lang="en-US" sz="1600" b="1" dirty="0">
                <a:latin typeface="Arial" charset="0"/>
              </a:rPr>
              <a:t>Policy for the NDOT Landscape and  Aesthetics Program</a:t>
            </a:r>
          </a:p>
          <a:p>
            <a:pPr algn="l" defTabSz="117475">
              <a:buClr>
                <a:srgbClr val="660066"/>
              </a:buClr>
              <a:buFont typeface="Wingdings" pitchFamily="2" charset="2"/>
              <a:buChar char="v"/>
              <a:defRPr/>
            </a:pPr>
            <a:endParaRPr lang="en-US" sz="1400" b="1" dirty="0">
              <a:latin typeface="Arial" charset="0"/>
            </a:endParaRPr>
          </a:p>
          <a:p>
            <a:pPr algn="l" defTabSz="117475">
              <a:buClr>
                <a:srgbClr val="660066"/>
              </a:buClr>
              <a:buFont typeface="Wingdings" pitchFamily="2" charset="2"/>
              <a:buNone/>
              <a:defRPr/>
            </a:pPr>
            <a:r>
              <a:rPr lang="en-US" sz="1400" dirty="0">
                <a:latin typeface="Arial" charset="0"/>
              </a:rPr>
              <a:t>   …emphasize regionally appropriate materials and drought-resistant plants.</a:t>
            </a:r>
          </a:p>
          <a:p>
            <a:pPr algn="l" defTabSz="117475">
              <a:buClr>
                <a:srgbClr val="660066"/>
              </a:buClr>
              <a:buFont typeface="Wingdings" pitchFamily="2" charset="2"/>
              <a:buChar char="v"/>
              <a:defRPr/>
            </a:pPr>
            <a:endParaRPr lang="en-US" sz="1200" b="1" dirty="0">
              <a:latin typeface="Arial" charset="0"/>
            </a:endParaRPr>
          </a:p>
          <a:p>
            <a:pPr algn="l" defTabSz="117475">
              <a:buClr>
                <a:srgbClr val="660066"/>
              </a:buClr>
              <a:buFont typeface="Wingdings" pitchFamily="2" charset="2"/>
              <a:buChar char="v"/>
              <a:defRPr/>
            </a:pPr>
            <a:endParaRPr lang="en-US" sz="1200" b="1" dirty="0">
              <a:latin typeface="Arial" charset="0"/>
            </a:endParaRPr>
          </a:p>
          <a:p>
            <a:pPr marL="168275" indent="-168275" algn="l" defTabSz="117475">
              <a:buFont typeface="Arial" pitchFamily="34" charset="0"/>
              <a:buChar char="•"/>
              <a:defRPr/>
            </a:pPr>
            <a:r>
              <a:rPr lang="en-US" sz="1600" b="1" dirty="0">
                <a:latin typeface="Arial" charset="0"/>
              </a:rPr>
              <a:t>Policy on Funding</a:t>
            </a:r>
          </a:p>
          <a:p>
            <a:pPr marL="168275" indent="-168275" algn="l" defTabSz="117475">
              <a:defRPr/>
            </a:pPr>
            <a:endParaRPr lang="en-US" sz="1600" b="1" dirty="0">
              <a:latin typeface="Arial" charset="0"/>
            </a:endParaRPr>
          </a:p>
          <a:p>
            <a:pPr algn="l" defTabSz="117475">
              <a:buClr>
                <a:srgbClr val="660066"/>
              </a:buClr>
              <a:buFont typeface="Wingdings" pitchFamily="2" charset="2"/>
              <a:buNone/>
              <a:defRPr/>
            </a:pPr>
            <a:r>
              <a:rPr lang="en-US" sz="1400" dirty="0">
                <a:latin typeface="Arial" charset="0"/>
              </a:rPr>
              <a:t> … develop cooperative agreements for funding the design, construction, and maintenance of  landscape and aesthetic improvements.</a:t>
            </a:r>
          </a:p>
        </p:txBody>
      </p:sp>
      <p:sp>
        <p:nvSpPr>
          <p:cNvPr id="20483" name="Text Box 4"/>
          <p:cNvSpPr txBox="1">
            <a:spLocks noChangeArrowheads="1"/>
          </p:cNvSpPr>
          <p:nvPr/>
        </p:nvSpPr>
        <p:spPr bwMode="auto">
          <a:xfrm>
            <a:off x="180975" y="231775"/>
            <a:ext cx="3822700" cy="585788"/>
          </a:xfrm>
          <a:prstGeom prst="rect">
            <a:avLst/>
          </a:prstGeom>
          <a:noFill/>
          <a:ln w="9525" algn="ctr">
            <a:noFill/>
            <a:miter lim="800000"/>
            <a:headEnd/>
            <a:tailEnd/>
          </a:ln>
        </p:spPr>
        <p:txBody>
          <a:bodyPr lIns="91373" tIns="45689" rIns="91373" bIns="45689">
            <a:spAutoFit/>
          </a:bodyPr>
          <a:lstStyle/>
          <a:p>
            <a:pPr algn="l">
              <a:spcBef>
                <a:spcPct val="50000"/>
              </a:spcBef>
              <a:defRPr/>
            </a:pPr>
            <a:r>
              <a:rPr lang="en-US" sz="3200" b="1" dirty="0">
                <a:effectLst>
                  <a:outerShdw blurRad="38100" dist="38100" dir="2700000" algn="tl">
                    <a:srgbClr val="000000">
                      <a:alpha val="43137"/>
                    </a:srgbClr>
                  </a:outerShdw>
                </a:effectLst>
                <a:latin typeface="Arial" charset="0"/>
              </a:rPr>
              <a:t>Statewide Policies</a:t>
            </a:r>
          </a:p>
        </p:txBody>
      </p:sp>
      <p:pic>
        <p:nvPicPr>
          <p:cNvPr id="5" name="Picture 4" descr="vegas corridor plan.jpg"/>
          <p:cNvPicPr>
            <a:picLocks noChangeAspect="1"/>
          </p:cNvPicPr>
          <p:nvPr/>
        </p:nvPicPr>
        <p:blipFill>
          <a:blip r:embed="rId3" cstate="print"/>
          <a:srcRect b="4786"/>
          <a:stretch>
            <a:fillRect/>
          </a:stretch>
        </p:blipFill>
        <p:spPr>
          <a:xfrm>
            <a:off x="4052888" y="620713"/>
            <a:ext cx="4710112" cy="1581150"/>
          </a:xfrm>
          <a:prstGeom prst="rect">
            <a:avLst/>
          </a:prstGeom>
          <a:ln>
            <a:noFill/>
          </a:ln>
          <a:effectLst>
            <a:outerShdw blurRad="292100" dist="139700" dir="2700000" algn="tl" rotWithShape="0">
              <a:srgbClr val="333333">
                <a:alpha val="65000"/>
              </a:srgbClr>
            </a:outerShdw>
          </a:effectLst>
        </p:spPr>
      </p:pic>
      <p:pic>
        <p:nvPicPr>
          <p:cNvPr id="7" name="Picture 6" descr="395 corridor plan.jpg"/>
          <p:cNvPicPr>
            <a:picLocks noChangeAspect="1"/>
          </p:cNvPicPr>
          <p:nvPr/>
        </p:nvPicPr>
        <p:blipFill>
          <a:blip r:embed="rId4" cstate="print"/>
          <a:srcRect b="5717"/>
          <a:stretch>
            <a:fillRect/>
          </a:stretch>
        </p:blipFill>
        <p:spPr>
          <a:xfrm>
            <a:off x="4049713" y="2562225"/>
            <a:ext cx="4705350" cy="1574800"/>
          </a:xfrm>
          <a:prstGeom prst="rect">
            <a:avLst/>
          </a:prstGeom>
          <a:ln>
            <a:noFill/>
          </a:ln>
          <a:effectLst>
            <a:outerShdw blurRad="292100" dist="139700" dir="2700000" algn="tl" rotWithShape="0">
              <a:srgbClr val="333333">
                <a:alpha val="65000"/>
              </a:srgbClr>
            </a:outerShdw>
          </a:effectLst>
        </p:spPr>
      </p:pic>
      <p:pic>
        <p:nvPicPr>
          <p:cNvPr id="8" name="Picture 7" descr="95 corridor plan.jpg"/>
          <p:cNvPicPr>
            <a:picLocks noChangeAspect="1"/>
          </p:cNvPicPr>
          <p:nvPr/>
        </p:nvPicPr>
        <p:blipFill>
          <a:blip r:embed="rId5" cstate="print"/>
          <a:srcRect b="4985"/>
          <a:stretch>
            <a:fillRect/>
          </a:stretch>
        </p:blipFill>
        <p:spPr>
          <a:xfrm>
            <a:off x="4024313" y="4498975"/>
            <a:ext cx="4706937" cy="15398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eadowood soundwall.JPG"/>
          <p:cNvPicPr>
            <a:picLocks noChangeAspect="1"/>
          </p:cNvPicPr>
          <p:nvPr/>
        </p:nvPicPr>
        <p:blipFill>
          <a:blip r:embed="rId3" cstate="print">
            <a:duotone>
              <a:schemeClr val="bg2">
                <a:shade val="45000"/>
                <a:satMod val="135000"/>
              </a:schemeClr>
              <a:prstClr val="white"/>
            </a:duotone>
          </a:blip>
          <a:stretch>
            <a:fillRect/>
          </a:stretch>
        </p:blipFill>
        <p:spPr>
          <a:xfrm>
            <a:off x="0" y="456696"/>
            <a:ext cx="8902577" cy="5935051"/>
          </a:xfrm>
          <a:prstGeom prst="rect">
            <a:avLst/>
          </a:prstGeom>
          <a:ln>
            <a:noFill/>
          </a:ln>
          <a:effectLst>
            <a:softEdge rad="635000"/>
          </a:effectLst>
        </p:spPr>
      </p:pic>
      <p:sp>
        <p:nvSpPr>
          <p:cNvPr id="22530" name="Rectangle 2"/>
          <p:cNvSpPr>
            <a:spLocks noGrp="1" noChangeArrowheads="1"/>
          </p:cNvSpPr>
          <p:nvPr>
            <p:ph type="title" idx="4294967295"/>
          </p:nvPr>
        </p:nvSpPr>
        <p:spPr>
          <a:xfrm>
            <a:off x="815976" y="303291"/>
            <a:ext cx="7667122" cy="609600"/>
          </a:xfrm>
        </p:spPr>
        <p:txBody>
          <a:bodyPr>
            <a:normAutofit fontScale="90000"/>
          </a:bodyPr>
          <a:lstStyle/>
          <a:p>
            <a:pPr algn="ctr" fontAlgn="auto">
              <a:spcAft>
                <a:spcPts val="0"/>
              </a:spcAft>
              <a:defRPr/>
            </a:pPr>
            <a:r>
              <a:rPr b="1" smtClean="0">
                <a:solidFill>
                  <a:schemeClr val="tx1"/>
                </a:solidFill>
                <a:effectLst>
                  <a:outerShdw blurRad="38100" dist="38100" dir="2700000" algn="tl">
                    <a:srgbClr val="000000">
                      <a:alpha val="43137"/>
                    </a:srgbClr>
                  </a:outerShdw>
                </a:effectLst>
                <a:latin typeface="Arial" pitchFamily="34" charset="0"/>
                <a:cs typeface="Arial" pitchFamily="34" charset="0"/>
              </a:rPr>
              <a:t>Commitment</a:t>
            </a:r>
            <a:endParaRPr b="1" smtClean="0">
              <a:solidFill>
                <a:schemeClr val="tx1"/>
              </a:solidFill>
              <a:latin typeface="Arial" pitchFamily="34" charset="0"/>
              <a:cs typeface="Arial" pitchFamily="34" charset="0"/>
            </a:endParaRPr>
          </a:p>
        </p:txBody>
      </p:sp>
      <p:sp>
        <p:nvSpPr>
          <p:cNvPr id="22531" name="Rectangle 3"/>
          <p:cNvSpPr>
            <a:spLocks noChangeArrowheads="1"/>
          </p:cNvSpPr>
          <p:nvPr/>
        </p:nvSpPr>
        <p:spPr bwMode="auto">
          <a:xfrm>
            <a:off x="1343025" y="865188"/>
            <a:ext cx="6410325" cy="368300"/>
          </a:xfrm>
          <a:prstGeom prst="rect">
            <a:avLst/>
          </a:prstGeom>
          <a:noFill/>
          <a:ln w="9525">
            <a:noFill/>
            <a:miter lim="800000"/>
            <a:headEnd/>
            <a:tailEnd/>
          </a:ln>
        </p:spPr>
        <p:txBody>
          <a:bodyPr>
            <a:spAutoFit/>
          </a:bodyPr>
          <a:lstStyle/>
          <a:p>
            <a:pPr algn="l">
              <a:defRPr/>
            </a:pPr>
            <a:r>
              <a:rPr lang="en-US" sz="1800" dirty="0">
                <a:effectLst>
                  <a:outerShdw blurRad="38100" dist="38100" dir="2700000" algn="tl">
                    <a:srgbClr val="000000">
                      <a:alpha val="43137"/>
                    </a:srgbClr>
                  </a:outerShdw>
                </a:effectLst>
                <a:latin typeface="Arial" charset="0"/>
              </a:rPr>
              <a:t>    Ensures a successful landscape and aesthetics program.</a:t>
            </a:r>
          </a:p>
        </p:txBody>
      </p:sp>
      <p:sp>
        <p:nvSpPr>
          <p:cNvPr id="15" name="TextBox 14"/>
          <p:cNvSpPr txBox="1"/>
          <p:nvPr/>
        </p:nvSpPr>
        <p:spPr>
          <a:xfrm>
            <a:off x="157163" y="1330325"/>
            <a:ext cx="6529387" cy="1476375"/>
          </a:xfrm>
          <a:prstGeom prst="rect">
            <a:avLst/>
          </a:prstGeom>
          <a:noFill/>
        </p:spPr>
        <p:txBody>
          <a:bodyPr>
            <a:spAutoFit/>
          </a:bodyPr>
          <a:lstStyle/>
          <a:p>
            <a:pPr algn="l">
              <a:spcBef>
                <a:spcPct val="50000"/>
              </a:spcBef>
              <a:defRPr/>
            </a:pPr>
            <a:r>
              <a:rPr lang="en-US" sz="1800" b="1" dirty="0">
                <a:effectLst>
                  <a:outerShdw blurRad="38100" dist="38100" dir="2700000" algn="tl">
                    <a:srgbClr val="000000">
                      <a:alpha val="43137"/>
                    </a:srgbClr>
                  </a:outerShdw>
                </a:effectLst>
                <a:latin typeface="Arial" charset="0"/>
              </a:rPr>
              <a:t>NEW CONSTRUCTION &amp; CAPACITY IMPROVEMENTS</a:t>
            </a:r>
            <a:r>
              <a:rPr lang="en-US" sz="1800" dirty="0">
                <a:effectLst>
                  <a:outerShdw blurRad="38100" dist="38100" dir="2700000" algn="tl">
                    <a:srgbClr val="000000">
                      <a:alpha val="43137"/>
                    </a:srgbClr>
                  </a:outerShdw>
                </a:effectLst>
                <a:latin typeface="Arial" charset="0"/>
              </a:rPr>
              <a:t> </a:t>
            </a:r>
          </a:p>
          <a:p>
            <a:pPr algn="l">
              <a:defRPr/>
            </a:pPr>
            <a:endParaRPr lang="en-US" sz="1800" dirty="0">
              <a:effectLst>
                <a:outerShdw blurRad="38100" dist="38100" dir="2700000" algn="tl">
                  <a:srgbClr val="000000">
                    <a:alpha val="43137"/>
                  </a:srgbClr>
                </a:outerShdw>
              </a:effectLst>
              <a:latin typeface="Arial" charset="0"/>
            </a:endParaRPr>
          </a:p>
          <a:p>
            <a:pPr algn="l">
              <a:defRPr/>
            </a:pPr>
            <a:r>
              <a:rPr lang="en-US" sz="1800" dirty="0">
                <a:effectLst>
                  <a:outerShdw blurRad="38100" dist="38100" dir="2700000" algn="tl">
                    <a:srgbClr val="000000">
                      <a:alpha val="43137"/>
                    </a:srgbClr>
                  </a:outerShdw>
                </a:effectLst>
                <a:latin typeface="Arial" charset="0"/>
              </a:rPr>
              <a:t>Costs of landscape and aesthetic treatments included in the budget when a highway is first constructed or expanded.</a:t>
            </a:r>
          </a:p>
          <a:p>
            <a:pPr>
              <a:defRPr/>
            </a:pPr>
            <a:endParaRPr lang="en-US" sz="1800" dirty="0">
              <a:solidFill>
                <a:schemeClr val="bg1"/>
              </a:solidFill>
              <a:effectLst>
                <a:outerShdw blurRad="38100" dist="38100" dir="2700000" algn="tl">
                  <a:srgbClr val="000000">
                    <a:alpha val="43137"/>
                  </a:srgbClr>
                </a:outerShdw>
              </a:effectLst>
              <a:latin typeface="Arial" charset="0"/>
            </a:endParaRPr>
          </a:p>
        </p:txBody>
      </p:sp>
      <p:sp>
        <p:nvSpPr>
          <p:cNvPr id="17" name="TextBox 16"/>
          <p:cNvSpPr txBox="1"/>
          <p:nvPr/>
        </p:nvSpPr>
        <p:spPr>
          <a:xfrm>
            <a:off x="157163" y="2992438"/>
            <a:ext cx="6754812" cy="1708150"/>
          </a:xfrm>
          <a:prstGeom prst="rect">
            <a:avLst/>
          </a:prstGeom>
          <a:noFill/>
        </p:spPr>
        <p:txBody>
          <a:bodyPr>
            <a:spAutoFit/>
          </a:bodyPr>
          <a:lstStyle/>
          <a:p>
            <a:pPr algn="l">
              <a:spcBef>
                <a:spcPct val="50000"/>
              </a:spcBef>
              <a:defRPr/>
            </a:pPr>
            <a:r>
              <a:rPr lang="en-US" sz="1800" b="1" dirty="0">
                <a:effectLst>
                  <a:outerShdw blurRad="38100" dist="38100" dir="2700000" algn="tl">
                    <a:srgbClr val="000000">
                      <a:alpha val="43137"/>
                    </a:srgbClr>
                  </a:outerShdw>
                </a:effectLst>
                <a:latin typeface="Arial" charset="0"/>
              </a:rPr>
              <a:t>MAINTENANCE</a:t>
            </a:r>
            <a:r>
              <a:rPr lang="en-US" sz="1800" dirty="0">
                <a:effectLst>
                  <a:outerShdw blurRad="38100" dist="38100" dir="2700000" algn="tl">
                    <a:srgbClr val="000000">
                      <a:alpha val="43137"/>
                    </a:srgbClr>
                  </a:outerShdw>
                </a:effectLst>
                <a:latin typeface="Arial" charset="0"/>
              </a:rPr>
              <a:t> </a:t>
            </a:r>
          </a:p>
          <a:p>
            <a:pPr algn="l">
              <a:spcBef>
                <a:spcPct val="50000"/>
              </a:spcBef>
              <a:defRPr/>
            </a:pPr>
            <a:r>
              <a:rPr lang="en-US" sz="1800" dirty="0">
                <a:effectLst>
                  <a:outerShdw blurRad="38100" dist="38100" dir="2700000" algn="tl">
                    <a:srgbClr val="000000">
                      <a:alpha val="43137"/>
                    </a:srgbClr>
                  </a:outerShdw>
                </a:effectLst>
                <a:latin typeface="Arial" charset="0"/>
              </a:rPr>
              <a:t>Costs of long-term activities to protect the public's investment in landscape and aesthetic treatments such as pruning, replacing plants, painting, and irrigating</a:t>
            </a:r>
            <a:r>
              <a:rPr lang="en-US" sz="1800" dirty="0">
                <a:latin typeface="Arial" charset="0"/>
              </a:rPr>
              <a:t>.</a:t>
            </a:r>
          </a:p>
          <a:p>
            <a:pPr>
              <a:defRPr/>
            </a:pPr>
            <a:endParaRPr lang="en-US" dirty="0">
              <a:latin typeface="Arial" charset="0"/>
            </a:endParaRPr>
          </a:p>
        </p:txBody>
      </p:sp>
      <p:sp>
        <p:nvSpPr>
          <p:cNvPr id="19" name="TextBox 18"/>
          <p:cNvSpPr txBox="1"/>
          <p:nvPr/>
        </p:nvSpPr>
        <p:spPr>
          <a:xfrm>
            <a:off x="174625" y="4738688"/>
            <a:ext cx="6919913" cy="1616075"/>
          </a:xfrm>
          <a:prstGeom prst="rect">
            <a:avLst/>
          </a:prstGeom>
          <a:noFill/>
        </p:spPr>
        <p:txBody>
          <a:bodyPr>
            <a:spAutoFit/>
          </a:bodyPr>
          <a:lstStyle/>
          <a:p>
            <a:pPr algn="l">
              <a:spcBef>
                <a:spcPct val="50000"/>
              </a:spcBef>
              <a:defRPr/>
            </a:pPr>
            <a:r>
              <a:rPr lang="en-US" sz="1800" b="1" dirty="0">
                <a:effectLst>
                  <a:outerShdw blurRad="38100" dist="38100" dir="2700000" algn="tl">
                    <a:srgbClr val="000000">
                      <a:alpha val="43137"/>
                    </a:srgbClr>
                  </a:outerShdw>
                </a:effectLst>
                <a:latin typeface="Arial" charset="0"/>
              </a:rPr>
              <a:t>In Addition</a:t>
            </a:r>
            <a:endParaRPr lang="en-US" sz="1800" dirty="0">
              <a:effectLst>
                <a:outerShdw blurRad="38100" dist="38100" dir="2700000" algn="tl">
                  <a:srgbClr val="000000">
                    <a:alpha val="43137"/>
                  </a:srgbClr>
                </a:outerShdw>
              </a:effectLst>
              <a:latin typeface="Arial" charset="0"/>
            </a:endParaRPr>
          </a:p>
          <a:p>
            <a:pPr algn="l">
              <a:spcBef>
                <a:spcPct val="50000"/>
              </a:spcBef>
              <a:defRPr/>
            </a:pPr>
            <a:r>
              <a:rPr lang="en-US" sz="1800" dirty="0">
                <a:effectLst>
                  <a:outerShdw blurRad="38100" dist="38100" dir="2700000" algn="tl">
                    <a:srgbClr val="000000">
                      <a:alpha val="43137"/>
                    </a:srgbClr>
                  </a:outerShdw>
                </a:effectLst>
                <a:latin typeface="Arial" charset="0"/>
              </a:rPr>
              <a:t>Standard practices of revegetation, slope rounding, contouring and earth forming, paint or integral color on bridges and barrier rails means landscape and aesthetics are included even on non-capacity projects.</a:t>
            </a:r>
            <a:endParaRPr lang="en-US" sz="1800" dirty="0">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4" descr="desert plants, vegas.jpg"/>
          <p:cNvPicPr>
            <a:picLocks noChangeAspect="1"/>
          </p:cNvPicPr>
          <p:nvPr/>
        </p:nvPicPr>
        <p:blipFill>
          <a:blip r:embed="rId3" cstate="print"/>
          <a:srcRect t="-156" r="-1843"/>
          <a:stretch>
            <a:fillRect/>
          </a:stretch>
        </p:blipFill>
        <p:spPr bwMode="auto">
          <a:xfrm>
            <a:off x="4668838" y="1582738"/>
            <a:ext cx="4048125" cy="2362200"/>
          </a:xfrm>
          <a:prstGeom prst="rect">
            <a:avLst/>
          </a:prstGeom>
          <a:noFill/>
          <a:ln w="9525">
            <a:noFill/>
            <a:miter lim="800000"/>
            <a:headEnd/>
            <a:tailEnd/>
          </a:ln>
        </p:spPr>
      </p:pic>
      <p:pic>
        <p:nvPicPr>
          <p:cNvPr id="22535" name="Picture 12" descr="Revegetation_2(3.2).tif"/>
          <p:cNvPicPr>
            <a:picLocks noChangeAspect="1"/>
          </p:cNvPicPr>
          <p:nvPr/>
        </p:nvPicPr>
        <p:blipFill>
          <a:blip r:embed="rId4" cstate="print"/>
          <a:srcRect/>
          <a:stretch>
            <a:fillRect/>
          </a:stretch>
        </p:blipFill>
        <p:spPr bwMode="auto">
          <a:xfrm>
            <a:off x="636588" y="1714500"/>
            <a:ext cx="3338512" cy="2035175"/>
          </a:xfrm>
          <a:prstGeom prst="rect">
            <a:avLst/>
          </a:prstGeom>
          <a:ln>
            <a:noFill/>
          </a:ln>
          <a:effectLst>
            <a:outerShdw blurRad="292100" dist="139700" dir="2700000" algn="tl" rotWithShape="0">
              <a:srgbClr val="333333">
                <a:alpha val="65000"/>
              </a:srgbClr>
            </a:outerShdw>
          </a:effectLst>
        </p:spPr>
      </p:pic>
      <p:pic>
        <p:nvPicPr>
          <p:cNvPr id="22540" name="Picture 26" descr="04.08.27 Reg. Adap. 030.jpg"/>
          <p:cNvPicPr>
            <a:picLocks noChangeAspect="1"/>
          </p:cNvPicPr>
          <p:nvPr/>
        </p:nvPicPr>
        <p:blipFill>
          <a:blip r:embed="rId5" cstate="print"/>
          <a:srcRect/>
          <a:stretch>
            <a:fillRect/>
          </a:stretch>
        </p:blipFill>
        <p:spPr bwMode="auto">
          <a:xfrm>
            <a:off x="576263" y="3962400"/>
            <a:ext cx="3813175" cy="2374900"/>
          </a:xfrm>
          <a:prstGeom prst="rect">
            <a:avLst/>
          </a:prstGeom>
          <a:ln>
            <a:noFill/>
          </a:ln>
          <a:effectLst>
            <a:outerShdw blurRad="292100" dist="139700" dir="2700000" algn="tl" rotWithShape="0">
              <a:srgbClr val="333333">
                <a:alpha val="65000"/>
              </a:srgbClr>
            </a:outerShdw>
          </a:effectLst>
        </p:spPr>
      </p:pic>
      <p:sp>
        <p:nvSpPr>
          <p:cNvPr id="35842" name="Rectangle 2"/>
          <p:cNvSpPr>
            <a:spLocks noGrp="1" noChangeArrowheads="1"/>
          </p:cNvSpPr>
          <p:nvPr>
            <p:ph type="title" idx="4294967295"/>
          </p:nvPr>
        </p:nvSpPr>
        <p:spPr>
          <a:xfrm>
            <a:off x="1012825" y="731838"/>
            <a:ext cx="7153401" cy="461962"/>
          </a:xfrm>
        </p:spPr>
        <p:txBody>
          <a:bodyPr wrap="square">
            <a:spAutoFit/>
          </a:bodyPr>
          <a:lstStyle/>
          <a:p>
            <a:pPr algn="ctr" fontAlgn="auto">
              <a:spcAft>
                <a:spcPts val="0"/>
              </a:spcAft>
              <a:defRPr/>
            </a:pPr>
            <a:r>
              <a:rPr sz="2400" b="1" smtClean="0">
                <a:effectLst>
                  <a:outerShdw blurRad="38100" dist="38100" dir="2700000" algn="tl">
                    <a:srgbClr val="000000">
                      <a:alpha val="43137"/>
                    </a:srgbClr>
                  </a:outerShdw>
                </a:effectLst>
                <a:latin typeface="Arial" pitchFamily="34" charset="0"/>
                <a:cs typeface="Arial" pitchFamily="34" charset="0"/>
              </a:rPr>
              <a:t>Softscape Treatment Types</a:t>
            </a:r>
            <a:endParaRPr sz="2000" b="1" smtClean="0">
              <a:effectLst>
                <a:outerShdw blurRad="38100" dist="38100" dir="2700000" algn="tl">
                  <a:srgbClr val="000000">
                    <a:alpha val="43137"/>
                  </a:srgbClr>
                </a:outerShdw>
              </a:effectLst>
              <a:latin typeface="Arial" pitchFamily="34" charset="0"/>
              <a:cs typeface="Arial" pitchFamily="34" charset="0"/>
            </a:endParaRPr>
          </a:p>
        </p:txBody>
      </p:sp>
      <p:sp>
        <p:nvSpPr>
          <p:cNvPr id="32774" name="Rectangle 14"/>
          <p:cNvSpPr>
            <a:spLocks noChangeArrowheads="1"/>
          </p:cNvSpPr>
          <p:nvPr/>
        </p:nvSpPr>
        <p:spPr bwMode="auto">
          <a:xfrm>
            <a:off x="1236663" y="268288"/>
            <a:ext cx="7108825" cy="430212"/>
          </a:xfrm>
          <a:prstGeom prst="rect">
            <a:avLst/>
          </a:prstGeom>
          <a:noFill/>
          <a:ln w="9525">
            <a:noFill/>
            <a:miter lim="800000"/>
            <a:headEnd/>
            <a:tailEnd/>
          </a:ln>
        </p:spPr>
        <p:txBody>
          <a:bodyPr anchor="ctr"/>
          <a:lstStyle/>
          <a:p>
            <a:r>
              <a:rPr lang="en-US" sz="3200" b="1"/>
              <a:t>Levels of Landscape Treatment</a:t>
            </a:r>
          </a:p>
        </p:txBody>
      </p:sp>
      <p:sp>
        <p:nvSpPr>
          <p:cNvPr id="35845" name="Rectangle 7"/>
          <p:cNvSpPr>
            <a:spLocks noChangeArrowheads="1"/>
          </p:cNvSpPr>
          <p:nvPr/>
        </p:nvSpPr>
        <p:spPr bwMode="auto">
          <a:xfrm>
            <a:off x="660400" y="3311525"/>
            <a:ext cx="2573338" cy="368300"/>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Native Revegetation</a:t>
            </a:r>
          </a:p>
        </p:txBody>
      </p:sp>
      <p:sp>
        <p:nvSpPr>
          <p:cNvPr id="35846" name="Rectangle 7"/>
          <p:cNvSpPr>
            <a:spLocks noChangeArrowheads="1"/>
          </p:cNvSpPr>
          <p:nvPr/>
        </p:nvSpPr>
        <p:spPr bwMode="auto">
          <a:xfrm>
            <a:off x="4692650" y="3540125"/>
            <a:ext cx="2752725" cy="369888"/>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Enhanced Native</a:t>
            </a:r>
          </a:p>
        </p:txBody>
      </p:sp>
      <p:pic>
        <p:nvPicPr>
          <p:cNvPr id="13" name="Picture 12" descr="mill st plants.JPG"/>
          <p:cNvPicPr>
            <a:picLocks noChangeAspect="1"/>
          </p:cNvPicPr>
          <p:nvPr/>
        </p:nvPicPr>
        <p:blipFill>
          <a:blip r:embed="rId6" cstate="print"/>
          <a:srcRect/>
          <a:stretch>
            <a:fillRect/>
          </a:stretch>
        </p:blipFill>
        <p:spPr>
          <a:xfrm>
            <a:off x="4645025" y="4098925"/>
            <a:ext cx="4230688" cy="2520950"/>
          </a:xfrm>
          <a:prstGeom prst="rect">
            <a:avLst/>
          </a:prstGeom>
          <a:ln>
            <a:noFill/>
          </a:ln>
          <a:effectLst>
            <a:outerShdw blurRad="292100" dist="139700" dir="2700000" algn="tl" rotWithShape="0">
              <a:srgbClr val="333333">
                <a:alpha val="65000"/>
              </a:srgbClr>
            </a:outerShdw>
          </a:effectLst>
        </p:spPr>
      </p:pic>
      <p:sp>
        <p:nvSpPr>
          <p:cNvPr id="35848" name="Rectangle 7"/>
          <p:cNvSpPr>
            <a:spLocks noChangeArrowheads="1"/>
          </p:cNvSpPr>
          <p:nvPr/>
        </p:nvSpPr>
        <p:spPr bwMode="auto">
          <a:xfrm>
            <a:off x="4830763" y="6213475"/>
            <a:ext cx="2716212" cy="369888"/>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Regional Ornamental</a:t>
            </a:r>
          </a:p>
        </p:txBody>
      </p:sp>
      <p:sp>
        <p:nvSpPr>
          <p:cNvPr id="35850" name="TextBox 19"/>
          <p:cNvSpPr txBox="1">
            <a:spLocks noChangeArrowheads="1"/>
          </p:cNvSpPr>
          <p:nvPr/>
        </p:nvSpPr>
        <p:spPr bwMode="auto">
          <a:xfrm>
            <a:off x="1087438" y="1255713"/>
            <a:ext cx="6946900" cy="369887"/>
          </a:xfrm>
          <a:prstGeom prst="rect">
            <a:avLst/>
          </a:prstGeom>
          <a:noFill/>
          <a:ln w="9525">
            <a:noFill/>
            <a:miter lim="800000"/>
            <a:headEnd/>
            <a:tailEnd/>
          </a:ln>
        </p:spPr>
        <p:txBody>
          <a:bodyPr>
            <a:spAutoFit/>
          </a:bodyPr>
          <a:lstStyle/>
          <a:p>
            <a:pPr eaLnBrk="0" hangingPunct="0">
              <a:spcBef>
                <a:spcPts val="2000"/>
              </a:spcBef>
              <a:defRPr/>
            </a:pPr>
            <a:r>
              <a:rPr lang="en-US" sz="1800" b="1" dirty="0">
                <a:effectLst>
                  <a:outerShdw blurRad="38100" dist="38100" dir="2700000" algn="tl">
                    <a:srgbClr val="000000">
                      <a:alpha val="43137"/>
                    </a:srgbClr>
                  </a:outerShdw>
                </a:effectLst>
                <a:latin typeface="Arial" charset="0"/>
              </a:rPr>
              <a:t>Low maintenance to high maintenance</a:t>
            </a:r>
          </a:p>
        </p:txBody>
      </p:sp>
      <p:sp>
        <p:nvSpPr>
          <p:cNvPr id="35851" name="Rectangle 7"/>
          <p:cNvSpPr>
            <a:spLocks noChangeArrowheads="1"/>
          </p:cNvSpPr>
          <p:nvPr/>
        </p:nvSpPr>
        <p:spPr bwMode="auto">
          <a:xfrm>
            <a:off x="660400" y="5870575"/>
            <a:ext cx="2447925" cy="369888"/>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Regionally Adapted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5" descr="East abut 3'4"/>
          <p:cNvPicPr>
            <a:picLocks noChangeAspect="1" noChangeArrowheads="1"/>
          </p:cNvPicPr>
          <p:nvPr/>
        </p:nvPicPr>
        <p:blipFill>
          <a:blip r:embed="rId3" cstate="print"/>
          <a:srcRect/>
          <a:stretch>
            <a:fillRect/>
          </a:stretch>
        </p:blipFill>
        <p:spPr bwMode="auto">
          <a:xfrm>
            <a:off x="519113" y="1719263"/>
            <a:ext cx="3260725" cy="2011362"/>
          </a:xfrm>
          <a:prstGeom prst="rect">
            <a:avLst/>
          </a:prstGeom>
          <a:noFill/>
          <a:ln w="9525" algn="ctr">
            <a:noFill/>
            <a:miter lim="800000"/>
            <a:headEnd/>
            <a:tailEnd/>
          </a:ln>
        </p:spPr>
      </p:pic>
      <p:pic>
        <p:nvPicPr>
          <p:cNvPr id="33795" name="Picture 14" descr="East abut 3'4"/>
          <p:cNvPicPr>
            <a:picLocks noChangeAspect="1" noChangeArrowheads="1"/>
          </p:cNvPicPr>
          <p:nvPr/>
        </p:nvPicPr>
        <p:blipFill>
          <a:blip r:embed="rId4" cstate="print"/>
          <a:srcRect/>
          <a:stretch>
            <a:fillRect/>
          </a:stretch>
        </p:blipFill>
        <p:spPr bwMode="auto">
          <a:xfrm>
            <a:off x="1504901" y="4114800"/>
            <a:ext cx="3233738" cy="2152650"/>
          </a:xfrm>
          <a:prstGeom prst="rect">
            <a:avLst/>
          </a:prstGeom>
          <a:noFill/>
          <a:ln w="9525" algn="ctr">
            <a:noFill/>
            <a:miter lim="800000"/>
            <a:headEnd/>
            <a:tailEnd/>
          </a:ln>
        </p:spPr>
      </p:pic>
      <p:sp>
        <p:nvSpPr>
          <p:cNvPr id="36866" name="Rectangle 2"/>
          <p:cNvSpPr>
            <a:spLocks noGrp="1" noChangeArrowheads="1"/>
          </p:cNvSpPr>
          <p:nvPr>
            <p:ph type="title" idx="4294967295"/>
          </p:nvPr>
        </p:nvSpPr>
        <p:spPr>
          <a:xfrm>
            <a:off x="2663165" y="715963"/>
            <a:ext cx="4126934" cy="457200"/>
          </a:xfrm>
        </p:spPr>
        <p:txBody>
          <a:bodyPr wrap="square">
            <a:spAutoFit/>
          </a:bodyPr>
          <a:lstStyle/>
          <a:p>
            <a:pPr fontAlgn="auto">
              <a:spcAft>
                <a:spcPts val="0"/>
              </a:spcAft>
              <a:defRPr/>
            </a:pPr>
            <a:r>
              <a:rPr sz="2400" b="1" smtClean="0">
                <a:effectLst>
                  <a:outerShdw blurRad="38100" dist="38100" dir="2700000" algn="tl">
                    <a:srgbClr val="000000">
                      <a:alpha val="43137"/>
                    </a:srgbClr>
                  </a:outerShdw>
                </a:effectLst>
                <a:latin typeface="Arial" pitchFamily="34" charset="0"/>
                <a:cs typeface="Arial" pitchFamily="34" charset="0"/>
              </a:rPr>
              <a:t>Hardscape Treatment Types </a:t>
            </a:r>
            <a:endParaRPr b="1" smtClean="0">
              <a:effectLst>
                <a:outerShdw blurRad="38100" dist="38100" dir="2700000" algn="tl">
                  <a:srgbClr val="000000">
                    <a:alpha val="43137"/>
                  </a:srgbClr>
                </a:outerShdw>
              </a:effectLst>
              <a:latin typeface="Arial" pitchFamily="34" charset="0"/>
              <a:cs typeface="Arial" pitchFamily="34" charset="0"/>
            </a:endParaRPr>
          </a:p>
        </p:txBody>
      </p:sp>
      <p:sp>
        <p:nvSpPr>
          <p:cNvPr id="36867" name="Rectangle 23"/>
          <p:cNvSpPr>
            <a:spLocks noChangeArrowheads="1"/>
          </p:cNvSpPr>
          <p:nvPr/>
        </p:nvSpPr>
        <p:spPr bwMode="auto">
          <a:xfrm>
            <a:off x="1141413" y="266700"/>
            <a:ext cx="7108825" cy="430213"/>
          </a:xfrm>
          <a:prstGeom prst="rect">
            <a:avLst/>
          </a:prstGeom>
          <a:noFill/>
          <a:ln w="9525">
            <a:noFill/>
            <a:miter lim="800000"/>
            <a:headEnd/>
            <a:tailEnd/>
          </a:ln>
        </p:spPr>
        <p:txBody>
          <a:bodyPr anchor="ctr"/>
          <a:lstStyle/>
          <a:p>
            <a:pPr>
              <a:defRPr/>
            </a:pPr>
            <a:r>
              <a:rPr lang="en-US" sz="3200" b="1" dirty="0">
                <a:effectLst>
                  <a:outerShdw blurRad="38100" dist="38100" dir="2700000" algn="tl">
                    <a:srgbClr val="000000">
                      <a:alpha val="43137"/>
                    </a:srgbClr>
                  </a:outerShdw>
                </a:effectLst>
                <a:latin typeface="Arial" charset="0"/>
              </a:rPr>
              <a:t>Levels of Landscape Treatment</a:t>
            </a:r>
          </a:p>
        </p:txBody>
      </p:sp>
      <p:sp>
        <p:nvSpPr>
          <p:cNvPr id="36869" name="TextBox 9"/>
          <p:cNvSpPr txBox="1">
            <a:spLocks noChangeArrowheads="1"/>
          </p:cNvSpPr>
          <p:nvPr/>
        </p:nvSpPr>
        <p:spPr bwMode="auto">
          <a:xfrm>
            <a:off x="498475" y="1128713"/>
            <a:ext cx="7777163" cy="369887"/>
          </a:xfrm>
          <a:prstGeom prst="rect">
            <a:avLst/>
          </a:prstGeom>
          <a:noFill/>
          <a:ln w="9525">
            <a:noFill/>
            <a:miter lim="800000"/>
            <a:headEnd/>
            <a:tailEnd/>
          </a:ln>
        </p:spPr>
        <p:txBody>
          <a:bodyPr>
            <a:spAutoFit/>
          </a:bodyPr>
          <a:lstStyle/>
          <a:p>
            <a:pPr eaLnBrk="0" hangingPunct="0">
              <a:spcBef>
                <a:spcPts val="2000"/>
              </a:spcBef>
              <a:defRPr/>
            </a:pPr>
            <a:r>
              <a:rPr lang="en-US" sz="1800" b="1" dirty="0">
                <a:effectLst>
                  <a:outerShdw blurRad="38100" dist="38100" dir="2700000" algn="tl">
                    <a:srgbClr val="000000">
                      <a:alpha val="43137"/>
                    </a:srgbClr>
                  </a:outerShdw>
                </a:effectLst>
                <a:latin typeface="Arial" charset="0"/>
              </a:rPr>
              <a:t>Simple to elaborate </a:t>
            </a:r>
          </a:p>
        </p:txBody>
      </p:sp>
      <p:sp>
        <p:nvSpPr>
          <p:cNvPr id="36870" name="Rectangle 7"/>
          <p:cNvSpPr>
            <a:spLocks noChangeArrowheads="1"/>
          </p:cNvSpPr>
          <p:nvPr/>
        </p:nvSpPr>
        <p:spPr bwMode="auto">
          <a:xfrm>
            <a:off x="469900" y="3738563"/>
            <a:ext cx="1262063" cy="368300"/>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Standard</a:t>
            </a:r>
          </a:p>
        </p:txBody>
      </p:sp>
      <p:sp>
        <p:nvSpPr>
          <p:cNvPr id="36871" name="Rectangle 7"/>
          <p:cNvSpPr>
            <a:spLocks noChangeArrowheads="1"/>
          </p:cNvSpPr>
          <p:nvPr/>
        </p:nvSpPr>
        <p:spPr bwMode="auto">
          <a:xfrm>
            <a:off x="4262828" y="3708791"/>
            <a:ext cx="1597025" cy="369888"/>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Accentuated</a:t>
            </a:r>
          </a:p>
        </p:txBody>
      </p:sp>
      <p:sp>
        <p:nvSpPr>
          <p:cNvPr id="36873" name="Rectangle 7"/>
          <p:cNvSpPr>
            <a:spLocks noChangeArrowheads="1"/>
          </p:cNvSpPr>
          <p:nvPr/>
        </p:nvSpPr>
        <p:spPr bwMode="auto">
          <a:xfrm>
            <a:off x="1636713" y="6327775"/>
            <a:ext cx="960437" cy="369888"/>
          </a:xfrm>
          <a:prstGeom prst="rect">
            <a:avLst/>
          </a:prstGeom>
          <a:noFill/>
          <a:ln w="9525">
            <a:noFill/>
            <a:miter lim="800000"/>
            <a:headEnd/>
            <a:tailEnd/>
          </a:ln>
        </p:spPr>
        <p:txBody>
          <a:bodyPr lIns="91373" tIns="45689" rIns="91373" bIns="45689" anchor="ctr">
            <a:spAutoFit/>
          </a:bodyPr>
          <a:lstStyle/>
          <a:p>
            <a:pPr algn="l">
              <a:defRPr/>
            </a:pPr>
            <a:r>
              <a:rPr lang="en-US" sz="1800" b="1" dirty="0" smtClean="0">
                <a:effectLst>
                  <a:outerShdw blurRad="38100" dist="38100" dir="2700000" algn="tl">
                    <a:srgbClr val="000000">
                      <a:alpha val="43137"/>
                    </a:srgbClr>
                  </a:outerShdw>
                </a:effectLst>
                <a:latin typeface="Arial" charset="0"/>
              </a:rPr>
              <a:t>Focal</a:t>
            </a:r>
            <a:endParaRPr lang="en-US" sz="1800" b="1" dirty="0">
              <a:effectLst>
                <a:outerShdw blurRad="38100" dist="38100" dir="2700000" algn="tl">
                  <a:srgbClr val="000000">
                    <a:alpha val="43137"/>
                  </a:srgbClr>
                </a:outerShdw>
              </a:effectLst>
              <a:latin typeface="Arial" charset="0"/>
            </a:endParaRPr>
          </a:p>
        </p:txBody>
      </p:sp>
      <p:pic>
        <p:nvPicPr>
          <p:cNvPr id="23564" name="Picture 6" descr="DSC_0051"/>
          <p:cNvPicPr>
            <a:picLocks noChangeAspect="1" noChangeArrowheads="1"/>
          </p:cNvPicPr>
          <p:nvPr/>
        </p:nvPicPr>
        <p:blipFill>
          <a:blip r:embed="rId5" cstate="print"/>
          <a:srcRect/>
          <a:stretch>
            <a:fillRect/>
          </a:stretch>
        </p:blipFill>
        <p:spPr bwMode="auto">
          <a:xfrm>
            <a:off x="4195835" y="1792947"/>
            <a:ext cx="3101975" cy="1954213"/>
          </a:xfrm>
          <a:prstGeom prst="rect">
            <a:avLst/>
          </a:prstGeom>
          <a:ln>
            <a:noFill/>
          </a:ln>
          <a:effectLst>
            <a:outerShdw blurRad="292100" dist="139700" dir="2700000" algn="tl" rotWithShape="0">
              <a:srgbClr val="333333">
                <a:alpha val="65000"/>
              </a:srgbClr>
            </a:outerShdw>
          </a:effectLst>
        </p:spPr>
      </p:pic>
      <p:pic>
        <p:nvPicPr>
          <p:cNvPr id="14" name="Picture 13" descr="ddi.JPG"/>
          <p:cNvPicPr>
            <a:picLocks noChangeAspect="1"/>
          </p:cNvPicPr>
          <p:nvPr/>
        </p:nvPicPr>
        <p:blipFill>
          <a:blip r:embed="rId6" cstate="print"/>
          <a:srcRect t="-10588"/>
          <a:stretch>
            <a:fillRect/>
          </a:stretch>
        </p:blipFill>
        <p:spPr>
          <a:xfrm flipH="1">
            <a:off x="0" y="4916032"/>
            <a:ext cx="1792586" cy="1941968"/>
          </a:xfrm>
          <a:prstGeom prst="rect">
            <a:avLst/>
          </a:prstGeom>
          <a:effectLst>
            <a:softEdge rad="317500"/>
          </a:effectLst>
        </p:spPr>
      </p:pic>
      <p:pic>
        <p:nvPicPr>
          <p:cNvPr id="15" name="Picture 14" descr="big horn.JPG"/>
          <p:cNvPicPr>
            <a:picLocks noChangeAspect="1"/>
          </p:cNvPicPr>
          <p:nvPr/>
        </p:nvPicPr>
        <p:blipFill>
          <a:blip r:embed="rId7" cstate="print"/>
          <a:stretch>
            <a:fillRect/>
          </a:stretch>
        </p:blipFill>
        <p:spPr>
          <a:xfrm>
            <a:off x="7009016" y="439839"/>
            <a:ext cx="2134984" cy="2168945"/>
          </a:xfrm>
          <a:prstGeom prst="rect">
            <a:avLst/>
          </a:prstGeom>
          <a:ln>
            <a:noFill/>
          </a:ln>
          <a:effectLst>
            <a:softEdge rad="317500"/>
          </a:effectLst>
        </p:spPr>
      </p:pic>
      <p:pic>
        <p:nvPicPr>
          <p:cNvPr id="1026" name="Picture 2" descr="DSC_2698"/>
          <p:cNvPicPr>
            <a:picLocks noChangeAspect="1" noChangeArrowheads="1"/>
          </p:cNvPicPr>
          <p:nvPr/>
        </p:nvPicPr>
        <p:blipFill>
          <a:blip r:embed="rId8" cstate="print"/>
          <a:srcRect l="21978" t="21524" r="31554" b="47412"/>
          <a:stretch>
            <a:fillRect/>
          </a:stretch>
        </p:blipFill>
        <p:spPr bwMode="auto">
          <a:xfrm>
            <a:off x="6541476" y="3559126"/>
            <a:ext cx="2602524" cy="1041008"/>
          </a:xfrm>
          <a:prstGeom prst="rect">
            <a:avLst/>
          </a:prstGeom>
          <a:ln>
            <a:noFill/>
          </a:ln>
          <a:effectLst>
            <a:softEdge rad="112500"/>
          </a:effectLst>
        </p:spPr>
      </p:pic>
      <p:pic>
        <p:nvPicPr>
          <p:cNvPr id="1027" name="Picture 3" descr="DSC_2810"/>
          <p:cNvPicPr>
            <a:picLocks noChangeAspect="1" noChangeArrowheads="1"/>
          </p:cNvPicPr>
          <p:nvPr/>
        </p:nvPicPr>
        <p:blipFill>
          <a:blip r:embed="rId9" cstate="print"/>
          <a:srcRect/>
          <a:stretch>
            <a:fillRect/>
          </a:stretch>
        </p:blipFill>
        <p:spPr bwMode="auto">
          <a:xfrm>
            <a:off x="5444195" y="4353830"/>
            <a:ext cx="3387019" cy="2252542"/>
          </a:xfrm>
          <a:prstGeom prst="rect">
            <a:avLst/>
          </a:prstGeom>
          <a:noFill/>
        </p:spPr>
      </p:pic>
      <p:sp>
        <p:nvSpPr>
          <p:cNvPr id="36872" name="Rectangle 7"/>
          <p:cNvSpPr>
            <a:spLocks noChangeArrowheads="1"/>
          </p:cNvSpPr>
          <p:nvPr/>
        </p:nvSpPr>
        <p:spPr bwMode="auto">
          <a:xfrm>
            <a:off x="5450351" y="6488112"/>
            <a:ext cx="1331913" cy="369888"/>
          </a:xfrm>
          <a:prstGeom prst="rect">
            <a:avLst/>
          </a:prstGeom>
          <a:noFill/>
          <a:ln w="9525">
            <a:noFill/>
            <a:miter lim="800000"/>
            <a:headEnd/>
            <a:tailEnd/>
          </a:ln>
        </p:spPr>
        <p:txBody>
          <a:bodyPr lIns="91373" tIns="45689" rIns="91373" bIns="45689" anchor="ctr">
            <a:spAutoFit/>
          </a:bodyPr>
          <a:lstStyle/>
          <a:p>
            <a:pPr algn="l">
              <a:defRPr/>
            </a:pPr>
            <a:r>
              <a:rPr lang="en-US" sz="1800" b="1" dirty="0">
                <a:effectLst>
                  <a:outerShdw blurRad="38100" dist="38100" dir="2700000" algn="tl">
                    <a:srgbClr val="000000">
                      <a:alpha val="43137"/>
                    </a:srgbClr>
                  </a:outerShdw>
                </a:effectLst>
                <a:latin typeface="Arial" charset="0"/>
              </a:rPr>
              <a:t>Landmark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0"/>
            <a:ext cx="8328025" cy="609600"/>
          </a:xfrm>
          <a:prstGeom prst="rect">
            <a:avLst/>
          </a:prstGeom>
          <a:effectLst/>
        </p:spPr>
        <p:txBody>
          <a:bodyPr/>
          <a:lstStyle/>
          <a:p>
            <a:pPr>
              <a:defRPr/>
            </a:pPr>
            <a:r>
              <a:rPr lang="en-US" sz="3200" b="1" kern="0" dirty="0">
                <a:effectLst>
                  <a:outerShdw blurRad="38100" dist="38100" dir="2700000" algn="tl">
                    <a:srgbClr val="000000">
                      <a:alpha val="43137"/>
                    </a:srgbClr>
                  </a:outerShdw>
                </a:effectLst>
                <a:ea typeface="+mj-ea"/>
                <a:cs typeface="Arial" pitchFamily="34" charset="0"/>
              </a:rPr>
              <a:t>Color Palette</a:t>
            </a:r>
          </a:p>
        </p:txBody>
      </p:sp>
      <p:sp>
        <p:nvSpPr>
          <p:cNvPr id="10" name="TextBox 9"/>
          <p:cNvSpPr txBox="1"/>
          <p:nvPr/>
        </p:nvSpPr>
        <p:spPr>
          <a:xfrm>
            <a:off x="0" y="501650"/>
            <a:ext cx="9144000" cy="400050"/>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latin typeface="Arial" charset="0"/>
              </a:rPr>
              <a:t>A low cost and effective paint treatment creates high impact!</a:t>
            </a:r>
            <a:endParaRPr lang="en-US" sz="2000" dirty="0">
              <a:latin typeface="Arial" charset="0"/>
            </a:endParaRPr>
          </a:p>
        </p:txBody>
      </p:sp>
      <p:pic>
        <p:nvPicPr>
          <p:cNvPr id="34820" name="Picture 9" descr="East abut 3'4"/>
          <p:cNvPicPr>
            <a:picLocks noChangeAspect="1" noChangeArrowheads="1"/>
          </p:cNvPicPr>
          <p:nvPr/>
        </p:nvPicPr>
        <p:blipFill>
          <a:blip r:embed="rId3" cstate="print"/>
          <a:srcRect/>
          <a:stretch>
            <a:fillRect/>
          </a:stretch>
        </p:blipFill>
        <p:spPr bwMode="auto">
          <a:xfrm>
            <a:off x="390525" y="1047750"/>
            <a:ext cx="6729413" cy="2833688"/>
          </a:xfrm>
          <a:prstGeom prst="rect">
            <a:avLst/>
          </a:prstGeom>
          <a:noFill/>
          <a:ln w="9525" algn="ctr">
            <a:noFill/>
            <a:miter lim="800000"/>
            <a:headEnd/>
            <a:tailEnd/>
          </a:ln>
        </p:spPr>
      </p:pic>
      <p:pic>
        <p:nvPicPr>
          <p:cNvPr id="34821" name="Picture 10" descr="East abut 3'4"/>
          <p:cNvPicPr>
            <a:picLocks noChangeAspect="1" noChangeArrowheads="1"/>
          </p:cNvPicPr>
          <p:nvPr/>
        </p:nvPicPr>
        <p:blipFill>
          <a:blip r:embed="rId4" cstate="print"/>
          <a:srcRect/>
          <a:stretch>
            <a:fillRect/>
          </a:stretch>
        </p:blipFill>
        <p:spPr bwMode="auto">
          <a:xfrm>
            <a:off x="2682875" y="3568700"/>
            <a:ext cx="5997575" cy="30702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1313" y="293688"/>
            <a:ext cx="8326437" cy="400050"/>
          </a:xfrm>
          <a:prstGeom prst="rect">
            <a:avLst/>
          </a:prstGeom>
          <a:noFill/>
        </p:spPr>
        <p:txBody>
          <a:bodyPr>
            <a:spAutoFit/>
          </a:bodyPr>
          <a:lstStyle/>
          <a:p>
            <a:pPr>
              <a:defRPr/>
            </a:pPr>
            <a:r>
              <a:rPr lang="en-US" sz="2000" dirty="0">
                <a:effectLst>
                  <a:outerShdw blurRad="38100" dist="38100" dir="2700000" algn="tl">
                    <a:srgbClr val="000000">
                      <a:alpha val="43137"/>
                    </a:srgbClr>
                  </a:outerShdw>
                </a:effectLst>
                <a:latin typeface="Arial" charset="0"/>
              </a:rPr>
              <a:t>And with a few painted details an even greater impact!</a:t>
            </a:r>
            <a:endParaRPr lang="en-US" sz="2000" dirty="0">
              <a:latin typeface="Arial" charset="0"/>
            </a:endParaRPr>
          </a:p>
        </p:txBody>
      </p:sp>
      <p:pic>
        <p:nvPicPr>
          <p:cNvPr id="35843" name="Picture 575" descr="East abut 3'4"/>
          <p:cNvPicPr>
            <a:picLocks noChangeAspect="1" noChangeArrowheads="1"/>
          </p:cNvPicPr>
          <p:nvPr/>
        </p:nvPicPr>
        <p:blipFill>
          <a:blip r:embed="rId3" cstate="print"/>
          <a:srcRect/>
          <a:stretch>
            <a:fillRect/>
          </a:stretch>
        </p:blipFill>
        <p:spPr bwMode="auto">
          <a:xfrm>
            <a:off x="231775" y="822325"/>
            <a:ext cx="7059613" cy="2725738"/>
          </a:xfrm>
          <a:prstGeom prst="rect">
            <a:avLst/>
          </a:prstGeom>
          <a:noFill/>
          <a:ln w="9525" algn="ctr">
            <a:noFill/>
            <a:miter lim="800000"/>
            <a:headEnd/>
            <a:tailEnd/>
          </a:ln>
        </p:spPr>
      </p:pic>
      <p:pic>
        <p:nvPicPr>
          <p:cNvPr id="35844" name="Picture 576" descr="East abut 3'4"/>
          <p:cNvPicPr>
            <a:picLocks noChangeAspect="1" noChangeArrowheads="1"/>
          </p:cNvPicPr>
          <p:nvPr/>
        </p:nvPicPr>
        <p:blipFill>
          <a:blip r:embed="rId4" cstate="print"/>
          <a:srcRect/>
          <a:stretch>
            <a:fillRect/>
          </a:stretch>
        </p:blipFill>
        <p:spPr bwMode="auto">
          <a:xfrm>
            <a:off x="950913" y="4943475"/>
            <a:ext cx="3273425" cy="1914525"/>
          </a:xfrm>
          <a:prstGeom prst="rect">
            <a:avLst/>
          </a:prstGeom>
          <a:noFill/>
          <a:ln w="9525" algn="ctr">
            <a:noFill/>
            <a:miter lim="800000"/>
            <a:headEnd/>
            <a:tailEnd/>
          </a:ln>
        </p:spPr>
      </p:pic>
      <p:pic>
        <p:nvPicPr>
          <p:cNvPr id="35845" name="Picture 3" descr="East abut 3'4"/>
          <p:cNvPicPr>
            <a:picLocks noChangeAspect="1" noChangeArrowheads="1"/>
          </p:cNvPicPr>
          <p:nvPr/>
        </p:nvPicPr>
        <p:blipFill>
          <a:blip r:embed="rId5" cstate="print"/>
          <a:srcRect/>
          <a:stretch>
            <a:fillRect/>
          </a:stretch>
        </p:blipFill>
        <p:spPr bwMode="auto">
          <a:xfrm>
            <a:off x="1701800" y="2816225"/>
            <a:ext cx="7132638" cy="2157413"/>
          </a:xfrm>
          <a:prstGeom prst="rect">
            <a:avLst/>
          </a:prstGeom>
          <a:noFill/>
          <a:ln w="9525" algn="ctr">
            <a:noFill/>
            <a:miter lim="800000"/>
            <a:headEnd/>
            <a:tailEnd/>
          </a:ln>
        </p:spPr>
      </p:pic>
      <p:pic>
        <p:nvPicPr>
          <p:cNvPr id="35846" name="Picture 577" descr="East abut 3'4"/>
          <p:cNvPicPr>
            <a:picLocks noChangeAspect="1" noChangeArrowheads="1"/>
          </p:cNvPicPr>
          <p:nvPr/>
        </p:nvPicPr>
        <p:blipFill>
          <a:blip r:embed="rId6" cstate="print"/>
          <a:srcRect/>
          <a:stretch>
            <a:fillRect/>
          </a:stretch>
        </p:blipFill>
        <p:spPr bwMode="auto">
          <a:xfrm>
            <a:off x="4108450" y="5072063"/>
            <a:ext cx="3657600" cy="17859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descr="95crop1_1.jpg"/>
          <p:cNvPicPr>
            <a:picLocks noChangeAspect="1"/>
          </p:cNvPicPr>
          <p:nvPr/>
        </p:nvPicPr>
        <p:blipFill>
          <a:blip r:embed="rId2" cstate="print"/>
          <a:srcRect/>
          <a:stretch>
            <a:fillRect/>
          </a:stretch>
        </p:blipFill>
        <p:spPr bwMode="auto">
          <a:xfrm>
            <a:off x="3245284" y="166255"/>
            <a:ext cx="5468937" cy="3865563"/>
          </a:xfrm>
          <a:prstGeom prst="rect">
            <a:avLst/>
          </a:prstGeom>
          <a:noFill/>
          <a:ln w="9525">
            <a:noFill/>
            <a:miter lim="800000"/>
            <a:headEnd/>
            <a:tailEnd/>
          </a:ln>
        </p:spPr>
      </p:pic>
      <p:sp>
        <p:nvSpPr>
          <p:cNvPr id="8" name="TextBox 7"/>
          <p:cNvSpPr txBox="1"/>
          <p:nvPr/>
        </p:nvSpPr>
        <p:spPr>
          <a:xfrm>
            <a:off x="5805054" y="232497"/>
            <a:ext cx="2851295" cy="830997"/>
          </a:xfrm>
          <a:prstGeom prst="rect">
            <a:avLst/>
          </a:prstGeom>
          <a:noFill/>
        </p:spPr>
        <p:txBody>
          <a:bodyPr wrap="square">
            <a:spAutoFit/>
          </a:bodyPr>
          <a:lstStyle/>
          <a:p>
            <a:pPr>
              <a:defRPr/>
            </a:pPr>
            <a:r>
              <a:rPr lang="en-US" dirty="0" smtClean="0">
                <a:effectLst>
                  <a:outerShdw blurRad="38100" dist="38100" dir="2700000" algn="tl">
                    <a:srgbClr val="000000">
                      <a:alpha val="43137"/>
                    </a:srgbClr>
                  </a:outerShdw>
                </a:effectLst>
                <a:latin typeface="Arial" charset="0"/>
              </a:rPr>
              <a:t>US 95 &amp; I 515</a:t>
            </a:r>
            <a:endParaRPr lang="en-US" dirty="0">
              <a:effectLst>
                <a:outerShdw blurRad="38100" dist="38100" dir="2700000" algn="tl">
                  <a:srgbClr val="000000">
                    <a:alpha val="43137"/>
                  </a:srgbClr>
                </a:outerShdw>
              </a:effectLst>
              <a:latin typeface="Arial" charset="0"/>
            </a:endParaRPr>
          </a:p>
          <a:p>
            <a:pPr>
              <a:defRPr/>
            </a:pPr>
            <a:r>
              <a:rPr lang="en-US" dirty="0">
                <a:effectLst>
                  <a:outerShdw blurRad="38100" dist="38100" dir="2700000" algn="tl">
                    <a:srgbClr val="000000">
                      <a:alpha val="43137"/>
                    </a:srgbClr>
                  </a:outerShdw>
                </a:effectLst>
                <a:latin typeface="Arial" charset="0"/>
              </a:rPr>
              <a:t>Las Vegas</a:t>
            </a:r>
            <a:endParaRPr lang="en-US" dirty="0">
              <a:latin typeface="Arial" charset="0"/>
            </a:endParaRPr>
          </a:p>
        </p:txBody>
      </p:sp>
      <p:pic>
        <p:nvPicPr>
          <p:cNvPr id="37892" name="Picture 8" descr="C:\Documents and Settings\h9010krd\My Documents\9100\Lucy presentation\us 95 widening10-12.JPG"/>
          <p:cNvPicPr>
            <a:picLocks noChangeAspect="1" noChangeArrowheads="1"/>
          </p:cNvPicPr>
          <p:nvPr/>
        </p:nvPicPr>
        <p:blipFill>
          <a:blip r:embed="rId3" cstate="print"/>
          <a:srcRect/>
          <a:stretch>
            <a:fillRect/>
          </a:stretch>
        </p:blipFill>
        <p:spPr bwMode="auto">
          <a:xfrm>
            <a:off x="-25380950" y="-16144875"/>
            <a:ext cx="4572000" cy="3048000"/>
          </a:xfrm>
          <a:prstGeom prst="rect">
            <a:avLst/>
          </a:prstGeom>
          <a:noFill/>
          <a:ln w="9525">
            <a:noFill/>
            <a:miter lim="800000"/>
            <a:headEnd/>
            <a:tailEnd/>
          </a:ln>
        </p:spPr>
      </p:pic>
      <p:pic>
        <p:nvPicPr>
          <p:cNvPr id="37894" name="Picture 9" descr="East abut 3'4"/>
          <p:cNvPicPr>
            <a:picLocks noChangeAspect="1" noChangeArrowheads="1"/>
          </p:cNvPicPr>
          <p:nvPr/>
        </p:nvPicPr>
        <p:blipFill>
          <a:blip r:embed="rId4" cstate="print"/>
          <a:srcRect/>
          <a:stretch>
            <a:fillRect/>
          </a:stretch>
        </p:blipFill>
        <p:spPr bwMode="auto">
          <a:xfrm>
            <a:off x="5601566" y="4437495"/>
            <a:ext cx="3319463" cy="2212975"/>
          </a:xfrm>
          <a:prstGeom prst="rect">
            <a:avLst/>
          </a:prstGeom>
          <a:noFill/>
          <a:ln w="9525" algn="ctr">
            <a:noFill/>
            <a:miter lim="800000"/>
            <a:headEnd/>
            <a:tailEnd/>
          </a:ln>
        </p:spPr>
      </p:pic>
      <p:pic>
        <p:nvPicPr>
          <p:cNvPr id="37895" name="Picture 10" descr="East abut 3'4"/>
          <p:cNvPicPr>
            <a:picLocks noChangeAspect="1" noChangeArrowheads="1"/>
          </p:cNvPicPr>
          <p:nvPr/>
        </p:nvPicPr>
        <p:blipFill>
          <a:blip r:embed="rId5" cstate="print"/>
          <a:srcRect/>
          <a:stretch>
            <a:fillRect/>
          </a:stretch>
        </p:blipFill>
        <p:spPr bwMode="auto">
          <a:xfrm>
            <a:off x="283441" y="768350"/>
            <a:ext cx="3233738" cy="2152650"/>
          </a:xfrm>
          <a:prstGeom prst="rect">
            <a:avLst/>
          </a:prstGeom>
          <a:noFill/>
          <a:ln w="9525" algn="ctr">
            <a:noFill/>
            <a:miter lim="800000"/>
            <a:headEnd/>
            <a:tailEnd/>
          </a:ln>
        </p:spPr>
      </p:pic>
      <p:pic>
        <p:nvPicPr>
          <p:cNvPr id="37897" name="Picture 9" descr="East abut 3'4"/>
          <p:cNvPicPr>
            <a:picLocks noChangeAspect="1" noChangeArrowheads="1"/>
          </p:cNvPicPr>
          <p:nvPr/>
        </p:nvPicPr>
        <p:blipFill>
          <a:blip r:embed="rId6" cstate="print"/>
          <a:srcRect/>
          <a:stretch>
            <a:fillRect/>
          </a:stretch>
        </p:blipFill>
        <p:spPr bwMode="auto">
          <a:xfrm>
            <a:off x="1246910" y="2576945"/>
            <a:ext cx="2410691" cy="2479965"/>
          </a:xfrm>
          <a:prstGeom prst="rect">
            <a:avLst/>
          </a:prstGeom>
          <a:noFill/>
          <a:ln w="9525" cap="flat" cmpd="sng" algn="ctr">
            <a:noFill/>
            <a:prstDash val="solid"/>
            <a:miter lim="800000"/>
            <a:headEnd/>
            <a:tailEnd/>
          </a:ln>
          <a:effectLst/>
        </p:spPr>
      </p:pic>
      <p:pic>
        <p:nvPicPr>
          <p:cNvPr id="37896" name="Picture 8" descr="C:\Documents and Settings\h9010kls\My Documents\Landscape and Aesthetics\Presentations\IMG_9382.JPG"/>
          <p:cNvPicPr>
            <a:picLocks noChangeAspect="1" noChangeArrowheads="1"/>
          </p:cNvPicPr>
          <p:nvPr/>
        </p:nvPicPr>
        <p:blipFill>
          <a:blip r:embed="rId7" cstate="print"/>
          <a:srcRect/>
          <a:stretch>
            <a:fillRect/>
          </a:stretch>
        </p:blipFill>
        <p:spPr bwMode="auto">
          <a:xfrm>
            <a:off x="193963" y="4701308"/>
            <a:ext cx="2923309" cy="1948873"/>
          </a:xfrm>
          <a:prstGeom prst="rect">
            <a:avLst/>
          </a:prstGeom>
          <a:noFill/>
        </p:spPr>
      </p:pic>
      <p:pic>
        <p:nvPicPr>
          <p:cNvPr id="37898" name="Picture 10" descr="East abut 3'4"/>
          <p:cNvPicPr>
            <a:picLocks noChangeAspect="1" noChangeArrowheads="1"/>
          </p:cNvPicPr>
          <p:nvPr/>
        </p:nvPicPr>
        <p:blipFill>
          <a:blip r:embed="rId8" cstate="print"/>
          <a:srcRect/>
          <a:stretch>
            <a:fillRect/>
          </a:stretch>
        </p:blipFill>
        <p:spPr bwMode="auto">
          <a:xfrm>
            <a:off x="3029238" y="4341740"/>
            <a:ext cx="2609562" cy="1957172"/>
          </a:xfrm>
          <a:prstGeom prst="rect">
            <a:avLst/>
          </a:prstGeom>
          <a:noFill/>
          <a:ln w="9525" cap="flat" cmpd="sng" algn="ctr">
            <a:noFill/>
            <a:prstDash val="solid"/>
            <a:miter lim="800000"/>
            <a:headEnd/>
            <a:tailEnd/>
          </a:ln>
          <a:effectLst/>
        </p:spPr>
      </p:pic>
      <p:pic>
        <p:nvPicPr>
          <p:cNvPr id="37893" name="Picture 8" descr="East abut 3'4"/>
          <p:cNvPicPr>
            <a:picLocks noChangeAspect="1" noChangeArrowheads="1"/>
          </p:cNvPicPr>
          <p:nvPr/>
        </p:nvPicPr>
        <p:blipFill>
          <a:blip r:embed="rId9" cstate="print"/>
          <a:srcRect/>
          <a:stretch>
            <a:fillRect/>
          </a:stretch>
        </p:blipFill>
        <p:spPr bwMode="auto">
          <a:xfrm>
            <a:off x="5238607" y="2909454"/>
            <a:ext cx="3147399" cy="2092036"/>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css fusion 2">
  <a:themeElements>
    <a:clrScheme name="css fus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ss fusion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373" tIns="45689" rIns="91373" bIns="45689"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373" tIns="45689" rIns="91373" bIns="45689"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ss fus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ss fus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ss fusion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ss fusion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ss fusion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ss fusion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ss fusion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ss fusion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ss fusion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ss fusion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ss fusion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ss fusion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25042</TotalTime>
  <Words>707</Words>
  <Application>Microsoft Office PowerPoint</Application>
  <PresentationFormat>On-screen Show (4:3)</PresentationFormat>
  <Paragraphs>124</Paragraphs>
  <Slides>21</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Constantia</vt:lpstr>
      <vt:lpstr>Wingdings</vt:lpstr>
      <vt:lpstr>ヒラギノ角ゴ Pro W3</vt:lpstr>
      <vt:lpstr>Times New Roman</vt:lpstr>
      <vt:lpstr>Stone Sans ITC TT-Semi</vt:lpstr>
      <vt:lpstr>Wingdings 2</vt:lpstr>
      <vt:lpstr>1_css fusion 2</vt:lpstr>
      <vt:lpstr>Paper</vt:lpstr>
      <vt:lpstr>NDOT LANDSCAPE AND AESTHETICS Sustainable Practices at Work</vt:lpstr>
      <vt:lpstr>Slide 2</vt:lpstr>
      <vt:lpstr>Slide 3</vt:lpstr>
      <vt:lpstr>Commitment</vt:lpstr>
      <vt:lpstr>Softscape Treatment Types</vt:lpstr>
      <vt:lpstr>Hardscape Treatment Types </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Scott</dc:creator>
  <cp:lastModifiedBy>Lucy Joyce</cp:lastModifiedBy>
  <cp:revision>1319</cp:revision>
  <cp:lastPrinted>2003-03-05T02:57:42Z</cp:lastPrinted>
  <dcterms:created xsi:type="dcterms:W3CDTF">2002-02-11T00:16:39Z</dcterms:created>
  <dcterms:modified xsi:type="dcterms:W3CDTF">2013-04-09T00:43:01Z</dcterms:modified>
</cp:coreProperties>
</file>